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glmx8KkxrNcpN6MtSV0uMB8C2E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19DF489-8B16-4B85-B329-42BF4AC67DA0}">
  <a:tblStyle styleId="{F19DF489-8B16-4B85-B329-42BF4AC67DA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7"/>
  </p:normalViewPr>
  <p:slideViewPr>
    <p:cSldViewPr snapToGrid="0" snapToObjects="1">
      <p:cViewPr varScale="1">
        <p:scale>
          <a:sx n="110" d="100"/>
          <a:sy n="110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 hierarchy    -  gestures, yes/no, either/or, Wh (direct/closed)  what, who, when, where,  Open (Why)</a:t>
            </a:r>
            <a:endParaRPr/>
          </a:p>
        </p:txBody>
      </p:sp>
      <p:sp>
        <p:nvSpPr>
          <p:cNvPr id="215" name="Google Shape;21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7c2c2b095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7c2c2b095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Do questions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Students used gestures, made choral responses, and answered questions.  These were all ways to keep them engaged.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Give Graphic organizer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write under visuals - what kind of visuals can you use?</a:t>
            </a:r>
            <a:endParaRPr/>
          </a:p>
        </p:txBody>
      </p:sp>
      <p:sp>
        <p:nvSpPr>
          <p:cNvPr id="230" name="Google Shape;2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7c2c2b0953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g7c2c2b0953_0_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types of visuals could you use to give comprehensible input?</a:t>
            </a:r>
            <a:r>
              <a:rPr lang="en-US" b="1"/>
              <a:t> pairs</a:t>
            </a:r>
            <a:endParaRPr b="1"/>
          </a:p>
        </p:txBody>
      </p:sp>
      <p:sp>
        <p:nvSpPr>
          <p:cNvPr id="238" name="Google Shape;238;g7c2c2b0953_0_1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7c2c2b0953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g7c2c2b0953_0_1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Context?</a:t>
            </a:r>
            <a:endParaRPr/>
          </a:p>
        </p:txBody>
      </p:sp>
      <p:sp>
        <p:nvSpPr>
          <p:cNvPr id="246" name="Google Shape;246;g7c2c2b0953_0_1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Like a jigsaw puzzle – the picture helps you because it gives you context - you see the big picture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Beginners </a:t>
            </a:r>
            <a:r>
              <a:rPr lang="en-US"/>
              <a:t>- visuals  common topics : clothing, family, food, etc.        when more </a:t>
            </a:r>
            <a:r>
              <a:rPr lang="en-US" b="1"/>
              <a:t>abstract</a:t>
            </a:r>
            <a:r>
              <a:rPr lang="en-US"/>
              <a:t> begin by activating what already know and build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consumerism -</a:t>
            </a:r>
            <a:r>
              <a:rPr lang="en-US"/>
              <a:t> mall in China (buying and selling)</a:t>
            </a:r>
            <a:endParaRPr/>
          </a:p>
        </p:txBody>
      </p:sp>
      <p:sp>
        <p:nvSpPr>
          <p:cNvPr id="254" name="Google Shape;254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way to do that is to do a KWL chart (different languages)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Discuss w a partner  - good for you to know what the students already know</a:t>
            </a:r>
            <a:endParaRPr/>
          </a:p>
        </p:txBody>
      </p:sp>
      <p:sp>
        <p:nvSpPr>
          <p:cNvPr id="263" name="Google Shape;26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Use Graphic Organizers - or advance organizers</a:t>
            </a:r>
            <a:endParaRPr/>
          </a:p>
        </p:txBody>
      </p:sp>
      <p:sp>
        <p:nvSpPr>
          <p:cNvPr id="269" name="Google Shape;26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works for beginning and advanced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Advanced level -</a:t>
            </a:r>
            <a:r>
              <a:rPr lang="en-US" b="1"/>
              <a:t> narrate and describe in all tenses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Ecuador -  bed, sheets, breakfast, plate, drink,  ma chu pi chu, money, rent</a:t>
            </a:r>
            <a:endParaRPr/>
          </a:p>
        </p:txBody>
      </p:sp>
      <p:sp>
        <p:nvSpPr>
          <p:cNvPr id="276" name="Google Shape;27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Tell your students your objectives  - give them the big picture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Have more language and Get more abstract -   (Talk to your neighbor)</a:t>
            </a:r>
            <a:endParaRPr/>
          </a:p>
        </p:txBody>
      </p:sp>
      <p:sp>
        <p:nvSpPr>
          <p:cNvPr id="284" name="Google Shape;28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7c2c2b0953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7c2c2b0953_0_1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More abstract concepts </a:t>
            </a:r>
            <a:r>
              <a:rPr lang="en-US"/>
              <a:t>-  can’t show a picture.  How can you use language to improve your comprehensibility?</a:t>
            </a:r>
            <a:endParaRPr/>
          </a:p>
        </p:txBody>
      </p:sp>
      <p:sp>
        <p:nvSpPr>
          <p:cNvPr id="292" name="Google Shape;292;g7c2c2b0953_0_1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8" name="Google Shape;29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repeated meaningful exposure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Comprehensible input is language that we make understandable  </a:t>
            </a:r>
            <a:endParaRPr/>
          </a:p>
        </p:txBody>
      </p:sp>
      <p:sp>
        <p:nvSpPr>
          <p:cNvPr id="299" name="Google Shape;299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7c2c2b0953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7c2c2b0953_0_1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paraphrase - say in your own words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 ended questions are very important at the advanced level - make sure that you are asking enough of them </a:t>
            </a:r>
            <a:endParaRPr/>
          </a:p>
        </p:txBody>
      </p:sp>
      <p:sp>
        <p:nvSpPr>
          <p:cNvPr id="307" name="Google Shape;307;g7c2c2b0953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Google Shape;313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Need to use the language.  - pair shares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Have students come to class knowing the vocabulary - quizlet</a:t>
            </a:r>
            <a:endParaRPr/>
          </a:p>
        </p:txBody>
      </p:sp>
      <p:sp>
        <p:nvSpPr>
          <p:cNvPr id="314" name="Google Shape;314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Always model first – don’t need to use English. - Sometimes it’s OK to use English if you have a lot of instructions like in a role play activity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Happy to come to your class and help you</a:t>
            </a:r>
            <a:endParaRPr/>
          </a:p>
        </p:txBody>
      </p:sp>
      <p:sp>
        <p:nvSpPr>
          <p:cNvPr id="322" name="Google Shape;322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Questions</a:t>
            </a:r>
            <a:endParaRPr/>
          </a:p>
        </p:txBody>
      </p:sp>
      <p:sp>
        <p:nvSpPr>
          <p:cNvPr id="330" name="Google Shape;330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348" name="Google Shape;348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Also Cultural</a:t>
            </a:r>
            <a:endParaRPr/>
          </a:p>
        </p:txBody>
      </p:sp>
      <p:sp>
        <p:nvSpPr>
          <p:cNvPr id="357" name="Google Shape;357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Naturally acquire language. - how do you do that        </a:t>
            </a:r>
            <a:r>
              <a:rPr lang="en-US" b="1">
                <a:solidFill>
                  <a:srgbClr val="FF0000"/>
                </a:solidFill>
              </a:rPr>
              <a:t>Experience with Spanish teacher – China (immersion education)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- What I’m going to do in just a minute</a:t>
            </a:r>
            <a:endParaRPr/>
          </a:p>
        </p:txBody>
      </p:sp>
      <p:sp>
        <p:nvSpPr>
          <p:cNvPr id="155" name="Google Shape;15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c2c2b0953_0_5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g7c2c2b0953_0_5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7" name="Google Shape;87;g7c2c2b0953_0_59"/>
          <p:cNvSpPr txBox="1">
            <a:spLocks noGrp="1"/>
          </p:cNvSpPr>
          <p:nvPr>
            <p:ph type="sldNum" idx="12"/>
          </p:nvPr>
        </p:nvSpPr>
        <p:spPr>
          <a:xfrm>
            <a:off x="11296610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3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3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9" name="Google Shape;49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4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4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vaschools.org/apps/pages/index.jsp?uREC_ID=241578&amp;type=d&amp;pREC_ID=video&amp;showMore=1&amp;titleREC_ID=47777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gvaschools.org/apps/pages/index.jsp?uREC_ID=241578&amp;type=d&amp;pREC_ID=video&amp;showMore=1&amp;titleREC_ID=47777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 b="1"/>
              <a:t>我 是  孔老师</a:t>
            </a:r>
            <a:br>
              <a:rPr lang="en-US" sz="3959"/>
            </a:br>
            <a:r>
              <a:rPr lang="en-US" sz="3959"/>
              <a:t>wo shi</a:t>
            </a:r>
            <a:br>
              <a:rPr lang="en-US" sz="3959"/>
            </a:br>
            <a:r>
              <a:rPr lang="en-US" sz="3959"/>
              <a:t>Kong laoshi</a:t>
            </a:r>
            <a:endParaRPr sz="3959"/>
          </a:p>
        </p:txBody>
      </p:sp>
      <p:pic>
        <p:nvPicPr>
          <p:cNvPr id="106" name="Google Shape;106;p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709721" y="611187"/>
            <a:ext cx="6034242" cy="604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2681" y="2484047"/>
            <a:ext cx="2273300" cy="229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"/>
          <p:cNvSpPr txBox="1"/>
          <p:nvPr/>
        </p:nvSpPr>
        <p:spPr>
          <a:xfrm>
            <a:off x="1607122" y="4652936"/>
            <a:ext cx="173885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Confucius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0" descr="A picture containing cup, container, glass, 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3064" y="201097"/>
            <a:ext cx="2271712" cy="3656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0" descr="A picture containing cup, beverage, food,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65867" y="273864"/>
            <a:ext cx="3663908" cy="3528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0" descr="A picture containing clipar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19302" y="4003636"/>
            <a:ext cx="1895473" cy="174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0" descr="A picture containing clipar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19358" y="4003636"/>
            <a:ext cx="1895473" cy="171974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0"/>
          <p:cNvSpPr/>
          <p:nvPr/>
        </p:nvSpPr>
        <p:spPr>
          <a:xfrm>
            <a:off x="2167146" y="6044683"/>
            <a:ext cx="159978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xi huan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0"/>
          <p:cNvSpPr/>
          <p:nvPr/>
        </p:nvSpPr>
        <p:spPr>
          <a:xfrm>
            <a:off x="6919358" y="5924876"/>
            <a:ext cx="192232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xi huan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 喜欢 看 书</a:t>
            </a:r>
            <a:br>
              <a:rPr lang="en-US"/>
            </a:br>
            <a:r>
              <a:rPr lang="en-US"/>
              <a:t>wo xihuan kan shu.</a:t>
            </a:r>
            <a:endParaRPr/>
          </a:p>
        </p:txBody>
      </p:sp>
      <p:pic>
        <p:nvPicPr>
          <p:cNvPr id="186" name="Google Shape;186;p11" descr="A person sitting on a tabl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609017" y="1867380"/>
            <a:ext cx="6163500" cy="437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我喜欢看电影</a:t>
            </a:r>
            <a:br>
              <a:rPr lang="en-US"/>
            </a:br>
            <a:r>
              <a:rPr lang="en-US"/>
              <a:t>wo xihuan kan dianying</a:t>
            </a:r>
            <a:endParaRPr/>
          </a:p>
        </p:txBody>
      </p:sp>
      <p:pic>
        <p:nvPicPr>
          <p:cNvPr id="192" name="Google Shape;192;p12" descr="A screenshot of a social media post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57463" y="1891037"/>
            <a:ext cx="6343649" cy="4321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"/>
          <p:cNvSpPr txBox="1"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     我喜欢爬山</a:t>
            </a:r>
            <a:br>
              <a:rPr lang="en-US"/>
            </a:br>
            <a:r>
              <a:rPr lang="en-US"/>
              <a:t>      wo xihuan pa shan</a:t>
            </a:r>
            <a:endParaRPr/>
          </a:p>
        </p:txBody>
      </p:sp>
      <p:pic>
        <p:nvPicPr>
          <p:cNvPr id="198" name="Google Shape;198;p13" descr="A group of people standing in front of a mountai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5500" y="1776212"/>
            <a:ext cx="7772400" cy="4729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我不喜欢做饭</a:t>
            </a:r>
            <a:br>
              <a:rPr lang="en-US"/>
            </a:br>
            <a:r>
              <a:rPr lang="en-US"/>
              <a:t>wo bu xihuan zuo fan</a:t>
            </a:r>
            <a:endParaRPr/>
          </a:p>
        </p:txBody>
      </p:sp>
      <p:pic>
        <p:nvPicPr>
          <p:cNvPr id="204" name="Google Shape;204;p15" descr="A person preparing food in a kitchen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54100" y="1880394"/>
            <a:ext cx="4826000" cy="401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5" descr="A bowl of food on a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62528" y="2254250"/>
            <a:ext cx="4575372" cy="315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我不喜欢 打足球</a:t>
            </a:r>
            <a:br>
              <a:rPr lang="en-US"/>
            </a:br>
            <a:r>
              <a:rPr lang="en-US"/>
              <a:t>wo bu xi huan zu qiu</a:t>
            </a:r>
            <a:endParaRPr/>
          </a:p>
        </p:txBody>
      </p:sp>
      <p:sp>
        <p:nvSpPr>
          <p:cNvPr id="211" name="Google Shape;21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                          </a:t>
            </a:r>
            <a:endParaRPr/>
          </a:p>
        </p:txBody>
      </p:sp>
      <p:pic>
        <p:nvPicPr>
          <p:cNvPr id="212" name="Google Shape;21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1268" y="2125704"/>
            <a:ext cx="7129463" cy="4367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我不喜欢买东西</a:t>
            </a:r>
            <a:br>
              <a:rPr lang="en-US"/>
            </a:br>
            <a:r>
              <a:rPr lang="en-US"/>
              <a:t>wo bu xihuan mai dongxi。</a:t>
            </a:r>
            <a:endParaRPr/>
          </a:p>
        </p:txBody>
      </p:sp>
      <p:pic>
        <p:nvPicPr>
          <p:cNvPr id="218" name="Google Shape;218;p16" descr="A picture containing clothing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391400" y="445294"/>
            <a:ext cx="4406900" cy="6059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8200" y="2201892"/>
            <a:ext cx="5605724" cy="3208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4F3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7c2c2b0953_0_1"/>
          <p:cNvSpPr txBox="1">
            <a:spLocks noGrp="1"/>
          </p:cNvSpPr>
          <p:nvPr>
            <p:ph type="title"/>
          </p:nvPr>
        </p:nvSpPr>
        <p:spPr>
          <a:xfrm>
            <a:off x="2231600" y="209167"/>
            <a:ext cx="77289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00"/>
              <a:buFont typeface="Calibri"/>
              <a:buNone/>
            </a:pPr>
            <a:r>
              <a:rPr lang="en-US" sz="5900">
                <a:latin typeface="Calibri"/>
                <a:ea typeface="Calibri"/>
                <a:cs typeface="Calibri"/>
                <a:sym typeface="Calibri"/>
              </a:rPr>
              <a:t>Xihuan   /  bu xihuan</a:t>
            </a:r>
            <a:endParaRPr/>
          </a:p>
        </p:txBody>
      </p:sp>
      <p:sp>
        <p:nvSpPr>
          <p:cNvPr id="225" name="Google Shape;225;g7c2c2b0953_0_1"/>
          <p:cNvSpPr txBox="1">
            <a:spLocks noGrp="1"/>
          </p:cNvSpPr>
          <p:nvPr>
            <p:ph type="body" idx="1"/>
          </p:nvPr>
        </p:nvSpPr>
        <p:spPr>
          <a:xfrm>
            <a:off x="404300" y="1502767"/>
            <a:ext cx="53583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lphaUcPeriod"/>
            </a:pPr>
            <a:r>
              <a:rPr lang="en-US" b="1"/>
              <a:t>Ni xihuan _____________ ma?</a:t>
            </a:r>
            <a:endParaRPr b="1"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kan shu</a:t>
            </a:r>
            <a:endParaRPr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kan dianying</a:t>
            </a:r>
            <a:endParaRPr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pa shan</a:t>
            </a:r>
            <a:endParaRPr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zuo fan</a:t>
            </a:r>
            <a:endParaRPr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mai dongxi</a:t>
            </a:r>
            <a:endParaRPr/>
          </a:p>
          <a:p>
            <a:pPr marL="6096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/>
              <a:t>kan zuqiu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400"/>
              <a:buNone/>
            </a:pPr>
            <a:endParaRPr/>
          </a:p>
        </p:txBody>
      </p:sp>
      <p:sp>
        <p:nvSpPr>
          <p:cNvPr id="226" name="Google Shape;226;g7c2c2b0953_0_1"/>
          <p:cNvSpPr txBox="1"/>
          <p:nvPr/>
        </p:nvSpPr>
        <p:spPr>
          <a:xfrm>
            <a:off x="6485300" y="1593067"/>
            <a:ext cx="5502300" cy="44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latin typeface="Arial"/>
                <a:ea typeface="Arial"/>
                <a:cs typeface="Arial"/>
                <a:sym typeface="Arial"/>
              </a:rPr>
              <a:t>B. Wo xihuan/bu xihuan</a:t>
            </a:r>
            <a:r>
              <a:rPr lang="en-US" sz="2400" b="1" i="0" u="sng" strike="noStrike" cap="none">
                <a:latin typeface="Arial"/>
                <a:ea typeface="Arial"/>
                <a:cs typeface="Arial"/>
                <a:sym typeface="Arial"/>
              </a:rPr>
              <a:t>                .</a:t>
            </a:r>
            <a:endParaRPr sz="2400" b="0" i="0" u="sng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k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an shu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k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an dianying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p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a shan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z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uo fan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m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ai dongxi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-US" sz="2400"/>
              <a:t>k</a:t>
            </a:r>
            <a:r>
              <a:rPr lang="en-US" sz="2400" b="0" i="0" u="none" strike="noStrike" cap="none">
                <a:latin typeface="Arial"/>
                <a:ea typeface="Arial"/>
                <a:cs typeface="Arial"/>
                <a:sym typeface="Arial"/>
              </a:rPr>
              <a:t>an zuqui</a:t>
            </a:r>
            <a:endParaRPr sz="2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7c2c2b0953_0_1"/>
          <p:cNvSpPr txBox="1"/>
          <p:nvPr/>
        </p:nvSpPr>
        <p:spPr>
          <a:xfrm>
            <a:off x="10644000" y="6367900"/>
            <a:ext cx="1548000" cy="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FLANG 377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17" descr="Screen Shot 2014-10-21 at 9.46.42 PM.png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 l="4265" r="4264"/>
          <a:stretch/>
        </p:blipFill>
        <p:spPr>
          <a:xfrm>
            <a:off x="1373174" y="1066801"/>
            <a:ext cx="85905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7"/>
          <p:cNvSpPr txBox="1"/>
          <p:nvPr/>
        </p:nvSpPr>
        <p:spPr>
          <a:xfrm>
            <a:off x="1643062" y="414338"/>
            <a:ext cx="685800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Comprehensible Input</a:t>
            </a:r>
            <a:endParaRPr/>
          </a:p>
        </p:txBody>
      </p:sp>
      <p:sp>
        <p:nvSpPr>
          <p:cNvPr id="234" name="Google Shape;234;p17"/>
          <p:cNvSpPr txBox="1"/>
          <p:nvPr/>
        </p:nvSpPr>
        <p:spPr>
          <a:xfrm>
            <a:off x="1492250" y="5858875"/>
            <a:ext cx="8590500" cy="8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·</a:t>
            </a:r>
            <a:r>
              <a:rPr lang="en-US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from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500" b="1">
                <a:solidFill>
                  <a:schemeClr val="dk1"/>
                </a:solidFill>
              </a:rPr>
              <a:t>Global Village Academy Videos (2013)  _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300" u="sng">
                <a:solidFill>
                  <a:srgbClr val="800080"/>
                </a:solidFill>
                <a:hlinkClick r:id="rId4"/>
              </a:rPr>
              <a:t>https://www.gvaschools.org/apps/pages/index.jsp?uREC_ID=241578&amp;type=d&amp;pREC_ID=video&amp;showMore=1&amp;titleREC_ID=47777</a:t>
            </a:r>
            <a:r>
              <a:rPr lang="en-US" sz="1300">
                <a:solidFill>
                  <a:schemeClr val="dk1"/>
                </a:solidFill>
              </a:rPr>
              <a:t>      </a:t>
            </a:r>
            <a:r>
              <a:rPr lang="en-US">
                <a:solidFill>
                  <a:schemeClr val="dk1"/>
                </a:solidFill>
              </a:rPr>
              <a:t>Met (n.d.). Observing in the Immersion Classrooms Explanatory Text – Mimi Met 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7c2c2b0953_0_1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1"/>
              <a:t>Comprehensible Input Strategies</a:t>
            </a:r>
            <a:endParaRPr/>
          </a:p>
        </p:txBody>
      </p:sp>
      <p:graphicFrame>
        <p:nvGraphicFramePr>
          <p:cNvPr id="241" name="Google Shape;241;g7c2c2b0953_0_130"/>
          <p:cNvGraphicFramePr/>
          <p:nvPr/>
        </p:nvGraphicFramePr>
        <p:xfrm>
          <a:off x="1218378" y="1182624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{F19DF489-8B16-4B85-B329-42BF4AC67DA0}</a:tableStyleId>
              </a:tblPr>
              <a:tblGrid>
                <a:gridCol w="958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Visuals­­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­­</a:t>
                      </a: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Context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2000"/>
                        <a:buChar char="•"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Language</a:t>
                      </a:r>
                      <a:endParaRPr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2" name="Google Shape;242;g7c2c2b0953_0_130"/>
          <p:cNvSpPr/>
          <p:nvPr/>
        </p:nvSpPr>
        <p:spPr>
          <a:xfrm>
            <a:off x="1390032" y="1806574"/>
            <a:ext cx="166377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 是 BYU 的老师</a:t>
            </a:r>
            <a:br>
              <a:rPr lang="en-US"/>
            </a:br>
            <a:r>
              <a:rPr lang="en-US"/>
              <a:t>wo shi BYU de laoshi</a:t>
            </a:r>
            <a:endParaRPr/>
          </a:p>
        </p:txBody>
      </p:sp>
      <p:pic>
        <p:nvPicPr>
          <p:cNvPr id="114" name="Google Shape;114;p2" descr="A group of people walking in front of a sign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60450" y="2294822"/>
            <a:ext cx="5354638" cy="309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" descr="A drawing of a pers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6688" y="2082798"/>
            <a:ext cx="2559049" cy="3522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c2c2b0953_0_1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1"/>
              <a:t>Comprehensible Input Strategies</a:t>
            </a:r>
            <a:endParaRPr/>
          </a:p>
        </p:txBody>
      </p:sp>
      <p:graphicFrame>
        <p:nvGraphicFramePr>
          <p:cNvPr id="249" name="Google Shape;249;g7c2c2b0953_0_123"/>
          <p:cNvGraphicFramePr/>
          <p:nvPr/>
        </p:nvGraphicFramePr>
        <p:xfrm>
          <a:off x="1218378" y="1182624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{F19DF489-8B16-4B85-B329-42BF4AC67DA0}</a:tableStyleId>
              </a:tblPr>
              <a:tblGrid>
                <a:gridCol w="958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Visuals­­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­­pictures (PPTs)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gestures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drawings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Realia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Multi-media</a:t>
                      </a:r>
                      <a:endParaRPr/>
                    </a:p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Context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Language</a:t>
                      </a:r>
                      <a:endParaRPr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0" name="Google Shape;250;g7c2c2b0953_0_123"/>
          <p:cNvSpPr/>
          <p:nvPr/>
        </p:nvSpPr>
        <p:spPr>
          <a:xfrm>
            <a:off x="1390032" y="1806574"/>
            <a:ext cx="166377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54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Context – gives clues to the topic</a:t>
            </a:r>
            <a:endParaRPr/>
          </a:p>
        </p:txBody>
      </p:sp>
      <p:pic>
        <p:nvPicPr>
          <p:cNvPr id="257" name="Google Shape;257;p18" descr="A picture containing table, indoor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48891" y="1450109"/>
            <a:ext cx="5087100" cy="294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 txBox="1"/>
          <p:nvPr/>
        </p:nvSpPr>
        <p:spPr>
          <a:xfrm>
            <a:off x="212025" y="4779175"/>
            <a:ext cx="11728200" cy="12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Activate/develop background knowledge </a:t>
            </a: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on what students already know</a:t>
            </a:r>
            <a:endParaRPr sz="3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91440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8"/>
          <p:cNvSpPr txBox="1"/>
          <p:nvPr/>
        </p:nvSpPr>
        <p:spPr>
          <a:xfrm>
            <a:off x="396875" y="6000775"/>
            <a:ext cx="9937800" cy="7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Taken from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500" b="1">
                <a:solidFill>
                  <a:schemeClr val="dk1"/>
                </a:solidFill>
              </a:rPr>
              <a:t>Global Village Academy Videos (2013)  _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 u="sng">
                <a:solidFill>
                  <a:srgbClr val="800080"/>
                </a:solidFill>
                <a:hlinkClick r:id="rId4"/>
              </a:rPr>
              <a:t>https://www.gvaschools.org/apps/pages/index.jsp?uREC_ID=241578&amp;type=d&amp;pREC_ID=video&amp;showMore=1&amp;titleREC_ID=47777</a:t>
            </a:r>
            <a:r>
              <a:rPr lang="en-US" sz="1300">
                <a:solidFill>
                  <a:schemeClr val="dk1"/>
                </a:solidFill>
              </a:rPr>
              <a:t>      </a:t>
            </a:r>
            <a:r>
              <a:rPr lang="en-US">
                <a:solidFill>
                  <a:schemeClr val="dk1"/>
                </a:solidFill>
              </a:rPr>
              <a:t>Met (n.d.). Observing in the Immersion Classrooms Explanatory Text – Mimi Met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19" descr="A screenshot of a social media pos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834888"/>
            <a:ext cx="10611677" cy="607543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9"/>
          <p:cNvSpPr txBox="1">
            <a:spLocks noGrp="1"/>
          </p:cNvSpPr>
          <p:nvPr>
            <p:ph type="title"/>
          </p:nvPr>
        </p:nvSpPr>
        <p:spPr>
          <a:xfrm>
            <a:off x="838200" y="92765"/>
            <a:ext cx="10515600" cy="636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	Context – Build on what they know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20" descr="A screenshot of a cell pho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3733" y="1073427"/>
            <a:ext cx="9719734" cy="5784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0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/>
              <a:t>Context - Graphic Organizer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1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3800"/>
              <a:t>Context–Use Sequences/Stories/Personal Experiences</a:t>
            </a:r>
            <a:endParaRPr sz="3800"/>
          </a:p>
        </p:txBody>
      </p:sp>
      <p:sp>
        <p:nvSpPr>
          <p:cNvPr id="279" name="Google Shape;279;p21"/>
          <p:cNvSpPr txBox="1"/>
          <p:nvPr/>
        </p:nvSpPr>
        <p:spPr>
          <a:xfrm>
            <a:off x="838199" y="1811867"/>
            <a:ext cx="10913534" cy="390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Stories / sequences 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First, second, next, last</a:t>
            </a:r>
            <a:endParaRPr/>
          </a:p>
          <a:p>
            <a:pPr marL="742950" marR="0" lvl="1" indent="-107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657350" marR="0" lvl="3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Peru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0221" y="1948070"/>
            <a:ext cx="6705263" cy="4218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1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1"/>
              <a:t>Comprehensible Input Strategies</a:t>
            </a:r>
            <a:endParaRPr/>
          </a:p>
        </p:txBody>
      </p:sp>
      <p:graphicFrame>
        <p:nvGraphicFramePr>
          <p:cNvPr id="287" name="Google Shape;287;p22"/>
          <p:cNvGraphicFramePr/>
          <p:nvPr/>
        </p:nvGraphicFramePr>
        <p:xfrm>
          <a:off x="1218378" y="1182624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{F19DF489-8B16-4B85-B329-42BF4AC67DA0}</a:tableStyleId>
              </a:tblPr>
              <a:tblGrid>
                <a:gridCol w="958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Visuals­­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­­pictures (PPTs)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gestures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drawings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Realia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Multi-media</a:t>
                      </a:r>
                      <a:endParaRPr/>
                    </a:p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Context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Develop background knowledge (KWL)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Story /Sequences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Graphic Organizers</a:t>
                      </a:r>
                      <a:endParaRPr sz="2000" u="none" strike="noStrike" cap="none"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2000"/>
                        <a:buChar char="•"/>
                      </a:pPr>
                      <a:r>
                        <a:rPr lang="en-US" sz="2000"/>
                        <a:t>Objectives</a:t>
                      </a: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4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Language</a:t>
                      </a:r>
                      <a:endParaRPr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8" name="Google Shape;288;p22"/>
          <p:cNvSpPr/>
          <p:nvPr/>
        </p:nvSpPr>
        <p:spPr>
          <a:xfrm>
            <a:off x="1390032" y="1806574"/>
            <a:ext cx="16637725" cy="501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7c2c2b0953_0_1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Language</a:t>
            </a:r>
            <a:endParaRPr sz="4800"/>
          </a:p>
        </p:txBody>
      </p:sp>
      <p:sp>
        <p:nvSpPr>
          <p:cNvPr id="295" name="Google Shape;295;g7c2c2b0953_0_1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800"/>
              <a:t>How can we use language to give comprehensible input?</a:t>
            </a:r>
            <a:endParaRPr sz="4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501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80"/>
              <a:buFont typeface="Calibri"/>
              <a:buNone/>
            </a:pPr>
            <a:r>
              <a:rPr lang="en-US" sz="2880" b="1"/>
              <a:t>Comprehensible Input Strategies</a:t>
            </a:r>
            <a:endParaRPr/>
          </a:p>
        </p:txBody>
      </p:sp>
      <p:graphicFrame>
        <p:nvGraphicFramePr>
          <p:cNvPr id="302" name="Google Shape;302;p23"/>
          <p:cNvGraphicFramePr/>
          <p:nvPr/>
        </p:nvGraphicFramePr>
        <p:xfrm>
          <a:off x="659303" y="1020726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{F19DF489-8B16-4B85-B329-42BF4AC67DA0}</a:tableStyleId>
              </a:tblPr>
              <a:tblGrid>
                <a:gridCol w="1069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8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Visuals­­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­­pictures (PPTs)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gestures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drawings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Realia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Multi-media</a:t>
                      </a:r>
                      <a:endParaRPr/>
                    </a:p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Context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Develop background knowledge (KWL)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Story /Sequences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Graphic Organizers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3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/>
                        <a:t>Language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Emphasize new words (tone of voice, rate of speech)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Paraphrase – say the same thing in a different way 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Examples /non-examples</a:t>
                      </a:r>
                      <a:endParaRPr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EE599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rgbClr val="FEE599"/>
                          </a:solidFill>
                        </a:rPr>
                        <a:t>Question Hierarchy (gestures, yes/no, either-or, “wh” closed questions, open questions)</a:t>
                      </a:r>
                      <a:endParaRPr/>
                    </a:p>
                  </a:txBody>
                  <a:tcPr marL="60425" marR="6042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3" name="Google Shape;303;p23"/>
          <p:cNvSpPr/>
          <p:nvPr/>
        </p:nvSpPr>
        <p:spPr>
          <a:xfrm>
            <a:off x="1390032" y="1806574"/>
            <a:ext cx="16637725" cy="501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7c2c2b0953_0_1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 Hierarchy</a:t>
            </a:r>
            <a:endParaRPr/>
          </a:p>
        </p:txBody>
      </p:sp>
      <p:sp>
        <p:nvSpPr>
          <p:cNvPr id="310" name="Google Shape;310;g7c2c2b0953_0_143"/>
          <p:cNvSpPr txBox="1">
            <a:spLocks noGrp="1"/>
          </p:cNvSpPr>
          <p:nvPr>
            <p:ph type="body" idx="1"/>
          </p:nvPr>
        </p:nvSpPr>
        <p:spPr>
          <a:xfrm>
            <a:off x="539750" y="1571625"/>
            <a:ext cx="10814100" cy="4854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Gestures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yes/no questions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either/or questions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“wh” questions (closed/direct) what, when, where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open-ended questions (WHY?)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“Tell me more”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“What else”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“Can you add to what _________ said?”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“Can you summarize _____”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“Can you paraphrase what ________  said about ________”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b="1"/>
              <a:t>Output-Activities Support Comprehensible Input</a:t>
            </a:r>
            <a:endParaRPr b="1"/>
          </a:p>
        </p:txBody>
      </p:sp>
      <p:sp>
        <p:nvSpPr>
          <p:cNvPr id="317" name="Google Shape;317;p25"/>
          <p:cNvSpPr txBox="1"/>
          <p:nvPr/>
        </p:nvSpPr>
        <p:spPr>
          <a:xfrm>
            <a:off x="1057275" y="1514475"/>
            <a:ext cx="8615363" cy="4124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Think, Pair, Share </a:t>
            </a: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(turn and talk)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Survey Activity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Gap Activity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Role Play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Debate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Fishbowl</a:t>
            </a:r>
            <a:endParaRPr/>
          </a:p>
          <a:p>
            <a:pPr marL="285750" marR="0" lvl="0" indent="-107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8" name="Google Shape;31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67130" y="3804330"/>
            <a:ext cx="4076908" cy="1987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我 有 三 个  孩子</a:t>
            </a:r>
            <a:br>
              <a:rPr lang="en-US" b="1"/>
            </a:br>
            <a:r>
              <a:rPr lang="en-US" b="1"/>
              <a:t>wo you san ge hai zi</a:t>
            </a:r>
            <a:endParaRPr b="1"/>
          </a:p>
        </p:txBody>
      </p:sp>
      <p:pic>
        <p:nvPicPr>
          <p:cNvPr id="122" name="Google Shape;122;p3" descr="A group of people sitting at a table posing for the camera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57563" y="1815810"/>
            <a:ext cx="5464576" cy="436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1575" y="641050"/>
            <a:ext cx="6828175" cy="6380925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6"/>
          <p:cNvSpPr txBox="1">
            <a:spLocks noGrp="1"/>
          </p:cNvSpPr>
          <p:nvPr>
            <p:ph type="title"/>
          </p:nvPr>
        </p:nvSpPr>
        <p:spPr>
          <a:xfrm>
            <a:off x="838200" y="104350"/>
            <a:ext cx="10515600" cy="536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Survey Activity</a:t>
            </a:r>
            <a:endParaRPr sz="3600"/>
          </a:p>
        </p:txBody>
      </p:sp>
      <p:sp>
        <p:nvSpPr>
          <p:cNvPr id="326" name="Google Shape;326;p26"/>
          <p:cNvSpPr txBox="1">
            <a:spLocks noGrp="1"/>
          </p:cNvSpPr>
          <p:nvPr>
            <p:ph type="body" idx="1"/>
          </p:nvPr>
        </p:nvSpPr>
        <p:spPr>
          <a:xfrm>
            <a:off x="838200" y="20194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                             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Application (Think, Pair, Share)</a:t>
            </a:r>
            <a:endParaRPr/>
          </a:p>
        </p:txBody>
      </p:sp>
      <p:sp>
        <p:nvSpPr>
          <p:cNvPr id="333" name="Google Shape;333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What is some input that you want to make comprehensible?</a:t>
            </a:r>
            <a:endParaRPr/>
          </a:p>
        </p:txBody>
      </p:sp>
      <p:sp>
        <p:nvSpPr>
          <p:cNvPr id="334" name="Google Shape;334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               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         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               </a:t>
            </a:r>
            <a:endParaRPr/>
          </a:p>
        </p:txBody>
      </p:sp>
      <p:sp>
        <p:nvSpPr>
          <p:cNvPr id="335" name="Google Shape;335;p24"/>
          <p:cNvSpPr txBox="1">
            <a:spLocks noGrp="1"/>
          </p:cNvSpPr>
          <p:nvPr>
            <p:ph type="body" idx="3"/>
          </p:nvPr>
        </p:nvSpPr>
        <p:spPr>
          <a:xfrm>
            <a:off x="6172200" y="1893400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How will you make it comprehensible?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sp>
        <p:nvSpPr>
          <p:cNvPr id="336" name="Google Shape;336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         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❑"/>
            </a:pPr>
            <a:r>
              <a:rPr lang="en-US"/>
              <a:t>                                   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"/>
          <p:cNvSpPr txBox="1"/>
          <p:nvPr/>
        </p:nvSpPr>
        <p:spPr>
          <a:xfrm>
            <a:off x="640080" y="1112520"/>
            <a:ext cx="3322320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复习   Fùxí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43" name="Google Shape;343;p27"/>
          <p:cNvGraphicFramePr/>
          <p:nvPr/>
        </p:nvGraphicFramePr>
        <p:xfrm>
          <a:off x="3852472" y="137160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{F19DF489-8B16-4B85-B329-42BF4AC67DA0}</a:tableStyleId>
              </a:tblPr>
              <a:tblGrid>
                <a:gridCol w="2285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0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26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百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Bǎi</a:t>
                      </a:r>
                      <a:endParaRPr sz="3200" b="1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  <a:endParaRPr/>
                    </a:p>
                  </a:txBody>
                  <a:tcPr marL="68575" marR="68575" marT="0" marB="0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千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Qiān</a:t>
                      </a:r>
                      <a:endParaRPr sz="3200" b="1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1,000</a:t>
                      </a:r>
                      <a:endParaRPr/>
                    </a:p>
                  </a:txBody>
                  <a:tcPr marL="68575" marR="68575" marT="0" marB="0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万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Wàn</a:t>
                      </a:r>
                      <a:endParaRPr sz="3200" b="1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10,000</a:t>
                      </a:r>
                      <a:endParaRPr/>
                    </a:p>
                  </a:txBody>
                  <a:tcPr marL="68575" marR="68575" marT="0" marB="0"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0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1.</a:t>
                      </a: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 2 4 1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2. 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5，6 9 0</a:t>
                      </a: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3.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1 1，3 4 5</a:t>
                      </a: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4. </a:t>
                      </a: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 9 6 0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5.  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3，3 0 4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6.</a:t>
                      </a:r>
                      <a:r>
                        <a:rPr lang="en-US" sz="2800" b="0" u="none" strike="noStrike" cap="none"/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3 0，5 0 6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7.</a:t>
                      </a: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 3 7 8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8.</a:t>
                      </a:r>
                      <a:r>
                        <a:rPr lang="en-US" sz="2800" b="0" u="none" strike="noStrike" cap="none"/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9， 0 2 4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9.</a:t>
                      </a:r>
                      <a:r>
                        <a:rPr lang="en-US" sz="2800" b="0" u="none" strike="noStrike" cap="none"/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6 6，8 0 2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2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>
                          <a:solidFill>
                            <a:schemeClr val="dk1"/>
                          </a:solidFill>
                        </a:rPr>
                        <a:t>10.</a:t>
                      </a: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 5 0 6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>
                          <a:solidFill>
                            <a:schemeClr val="dk1"/>
                          </a:solidFill>
                        </a:rPr>
                        <a:t> </a:t>
                      </a:r>
                      <a:endParaRPr sz="2800" b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D8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11. 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1，8 7 7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 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u="none" strike="noStrike" cap="none"/>
                        <a:t>12. 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0" u="none" strike="noStrike" cap="none"/>
                        <a:t>7 2， 9 1 4</a:t>
                      </a:r>
                      <a:endParaRPr sz="28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44" name="Google Shape;34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080" y="2242602"/>
            <a:ext cx="22733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8"/>
          <p:cNvSpPr txBox="1">
            <a:spLocks noGrp="1"/>
          </p:cNvSpPr>
          <p:nvPr>
            <p:ph type="title"/>
          </p:nvPr>
        </p:nvSpPr>
        <p:spPr>
          <a:xfrm>
            <a:off x="838200" y="884420"/>
            <a:ext cx="10515600" cy="755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多少人?        Duōshǎo rén?</a:t>
            </a:r>
            <a:br>
              <a:rPr lang="en-US" b="1"/>
            </a:br>
            <a:endParaRPr b="1"/>
          </a:p>
        </p:txBody>
      </p:sp>
      <p:sp>
        <p:nvSpPr>
          <p:cNvPr id="351" name="Google Shape;351;p28"/>
          <p:cNvSpPr txBox="1">
            <a:spLocks noGrp="1"/>
          </p:cNvSpPr>
          <p:nvPr>
            <p:ph type="body" idx="1"/>
          </p:nvPr>
        </p:nvSpPr>
        <p:spPr>
          <a:xfrm>
            <a:off x="345989" y="1977081"/>
            <a:ext cx="5486400" cy="2310106"/>
          </a:xfrm>
          <a:prstGeom prst="rect">
            <a:avLst/>
          </a:prstGeom>
          <a:solidFill>
            <a:srgbClr val="B3C6E7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br>
              <a:rPr lang="en-US" sz="2590"/>
            </a:br>
            <a:r>
              <a:rPr lang="en-US" sz="2590"/>
              <a:t>A. Běijīng dàxué 2019 nian yǒu</a:t>
            </a:r>
            <a:endParaRPr sz="259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/>
              <a:t>     duōshǎo rén?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/>
              <a:t>B. Běijīng dàxué 2019 nian yǒu 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/>
              <a:t>     43,555 rén.</a:t>
            </a:r>
            <a:endParaRPr/>
          </a:p>
          <a:p>
            <a:pPr marL="228600" lvl="0" indent="-64135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</p:txBody>
      </p:sp>
      <p:sp>
        <p:nvSpPr>
          <p:cNvPr id="352" name="Google Shape;352;p28"/>
          <p:cNvSpPr txBox="1">
            <a:spLocks noGrp="1"/>
          </p:cNvSpPr>
          <p:nvPr>
            <p:ph type="body" idx="2"/>
          </p:nvPr>
        </p:nvSpPr>
        <p:spPr>
          <a:xfrm>
            <a:off x="5980670" y="1977081"/>
            <a:ext cx="6030098" cy="2434281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6413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/>
              <a:t> A. Běijīng dàxué </a:t>
            </a:r>
            <a:r>
              <a:rPr lang="en-US" sz="2590" b="1"/>
              <a:t>jīnnián </a:t>
            </a:r>
            <a:r>
              <a:rPr lang="en-US" sz="2590"/>
              <a:t>yǒu duōshǎo rén?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/>
              <a:t> B.  Běijīng dàxué </a:t>
            </a:r>
            <a:r>
              <a:rPr lang="en-US" sz="2590" b="1"/>
              <a:t>jīnnián</a:t>
            </a:r>
            <a:r>
              <a:rPr lang="en-US" sz="2590"/>
              <a:t> yǒu 43,555 rén.</a:t>
            </a:r>
            <a:endParaRPr/>
          </a:p>
        </p:txBody>
      </p:sp>
      <p:sp>
        <p:nvSpPr>
          <p:cNvPr id="353" name="Google Shape;353;p28"/>
          <p:cNvSpPr txBox="1"/>
          <p:nvPr/>
        </p:nvSpPr>
        <p:spPr>
          <a:xfrm>
            <a:off x="164892" y="4724355"/>
            <a:ext cx="11347554" cy="1569660"/>
          </a:xfrm>
          <a:prstGeom prst="rect">
            <a:avLst/>
          </a:prstGeom>
          <a:noFill/>
          <a:ln w="38100" cap="flat" cmpd="sng">
            <a:solidFill>
              <a:srgbClr val="B3C6E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qiánnián         qùnián          </a:t>
            </a:r>
            <a:r>
              <a:rPr lang="en-US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Jīnnián</a:t>
            </a: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míngnián      hòunián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2017             2018     </a:t>
            </a:r>
            <a:r>
              <a:rPr lang="en-US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        2019</a:t>
            </a: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2020             2021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8696" y="3032850"/>
            <a:ext cx="1929689" cy="1164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29" descr="A screenshot of a cell phone&#10;&#10;Description automatically generated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130968"/>
            <a:ext cx="5016845" cy="6596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29" descr="A screenshot of a cell phon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6866238" y="215232"/>
            <a:ext cx="5325762" cy="6674646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29"/>
          <p:cNvSpPr txBox="1"/>
          <p:nvPr/>
        </p:nvSpPr>
        <p:spPr>
          <a:xfrm>
            <a:off x="5052253" y="2014538"/>
            <a:ext cx="169828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– Gap Activity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我 有 一 个 孙女 (宝宝）</a:t>
            </a:r>
            <a:br>
              <a:rPr lang="en-US" b="1"/>
            </a:br>
            <a:r>
              <a:rPr lang="en-US" b="1"/>
              <a:t>wo you yi ge sun nu.</a:t>
            </a:r>
            <a:endParaRPr/>
          </a:p>
        </p:txBody>
      </p:sp>
      <p:pic>
        <p:nvPicPr>
          <p:cNvPr id="128" name="Google Shape;128;p4" descr="A baby sitting on a tabl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185988" y="2025650"/>
            <a:ext cx="3557587" cy="4553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04038" y="2025650"/>
            <a:ext cx="3402012" cy="446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我有   两只狗</a:t>
            </a:r>
            <a:br>
              <a:rPr lang="en-US"/>
            </a:br>
            <a:r>
              <a:rPr lang="en-US"/>
              <a:t> 一只很大，一只很小</a:t>
            </a:r>
            <a:endParaRPr/>
          </a:p>
        </p:txBody>
      </p:sp>
      <p:pic>
        <p:nvPicPr>
          <p:cNvPr id="136" name="Google Shape;136;p5" descr="A black dog lying on the ground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59150" y="1931194"/>
            <a:ext cx="5473700" cy="41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那时候</a:t>
            </a:r>
            <a:br>
              <a:rPr lang="en-US" sz="3959"/>
            </a:br>
            <a:r>
              <a:rPr lang="en-US" sz="3959"/>
              <a:t>我们  常常  去  </a:t>
            </a:r>
            <a:r>
              <a:rPr lang="en-US" sz="3959" b="1"/>
              <a:t>中国</a:t>
            </a:r>
            <a:r>
              <a:rPr lang="en-US" sz="3959"/>
              <a:t>。  1993-2001</a:t>
            </a:r>
            <a:br>
              <a:rPr lang="en-US" sz="3959"/>
            </a:br>
            <a:r>
              <a:rPr lang="en-US" sz="3959"/>
              <a:t>Wo men yi qian zhu zai </a:t>
            </a:r>
            <a:r>
              <a:rPr lang="en-US" sz="3959" b="1"/>
              <a:t>China.</a:t>
            </a:r>
            <a:endParaRPr sz="3959" b="1"/>
          </a:p>
        </p:txBody>
      </p:sp>
      <p:pic>
        <p:nvPicPr>
          <p:cNvPr id="143" name="Google Shape;143;p6" descr="A group of people standing in front of a building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43274" y="2072710"/>
            <a:ext cx="5743159" cy="4420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我  以前 在 Taiwan 传教</a:t>
            </a:r>
            <a:br>
              <a:rPr lang="en-US"/>
            </a:br>
            <a:r>
              <a:rPr lang="en-US"/>
              <a:t>wo yiqian zai Taiwan chuan zhao</a:t>
            </a:r>
            <a:endParaRPr/>
          </a:p>
        </p:txBody>
      </p:sp>
      <p:pic>
        <p:nvPicPr>
          <p:cNvPr id="150" name="Google Shape;150;p7" descr="A close up of a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07524" y="1846816"/>
            <a:ext cx="3914833" cy="4588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7" descr="A couple of people that are standing in the gras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9644" y="1889961"/>
            <a:ext cx="3641370" cy="4545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"/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8"/>
          <p:cNvSpPr/>
          <p:nvPr/>
        </p:nvSpPr>
        <p:spPr>
          <a:xfrm rot="10800000">
            <a:off x="960121" y="0"/>
            <a:ext cx="11218661" cy="6858000"/>
          </a:xfrm>
          <a:custGeom>
            <a:avLst/>
            <a:gdLst/>
            <a:ahLst/>
            <a:cxnLst/>
            <a:rect l="l" t="t" r="r" b="b"/>
            <a:pathLst>
              <a:path w="11218661" h="6858000" extrusionOk="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62626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8"/>
          <p:cNvSpPr/>
          <p:nvPr/>
        </p:nvSpPr>
        <p:spPr>
          <a:xfrm rot="10800000">
            <a:off x="1420248" y="0"/>
            <a:ext cx="10771752" cy="6858000"/>
          </a:xfrm>
          <a:custGeom>
            <a:avLst/>
            <a:gdLst/>
            <a:ahLst/>
            <a:cxnLst/>
            <a:rect l="l" t="t" r="r" b="b"/>
            <a:pathLst>
              <a:path w="10771752" h="6858000" extrusionOk="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8"/>
          <p:cNvSpPr txBox="1"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Comprehensible Input </a:t>
            </a:r>
            <a:br>
              <a:rPr lang="en-US"/>
            </a:br>
            <a:r>
              <a:rPr lang="en-US"/>
              <a:t>(Stephen Krashen) 1977</a:t>
            </a:r>
            <a:endParaRPr/>
          </a:p>
        </p:txBody>
      </p:sp>
      <p:pic>
        <p:nvPicPr>
          <p:cNvPr id="161" name="Google Shape;161;p8"/>
          <p:cNvPicPr preferRelativeResize="0"/>
          <p:nvPr/>
        </p:nvPicPr>
        <p:blipFill rotWithShape="1">
          <a:blip r:embed="rId3">
            <a:alphaModFix/>
          </a:blip>
          <a:srcRect t="31420" b="31420"/>
          <a:stretch/>
        </p:blipFill>
        <p:spPr>
          <a:xfrm>
            <a:off x="162153" y="2933205"/>
            <a:ext cx="4456346" cy="2682277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8"/>
          <p:cNvSpPr txBox="1">
            <a:spLocks noGrp="1"/>
          </p:cNvSpPr>
          <p:nvPr>
            <p:ph type="body" idx="1"/>
          </p:nvPr>
        </p:nvSpPr>
        <p:spPr>
          <a:xfrm>
            <a:off x="4801967" y="2371726"/>
            <a:ext cx="7164492" cy="4121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</a:pPr>
            <a:r>
              <a:rPr lang="en-US" sz="3600"/>
              <a:t>Theory of Comprehensible Input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</a:pPr>
            <a:r>
              <a:rPr lang="en-US" sz="3600"/>
              <a:t>Students can comprehend input that is slightly above their current level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sz="36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Char char="•"/>
            </a:pPr>
            <a:r>
              <a:rPr lang="en-US" sz="3600"/>
              <a:t>Direct approach – no translation </a:t>
            </a:r>
            <a:endParaRPr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9" descr="A picture containing clip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0474" y="1359141"/>
            <a:ext cx="3706812" cy="340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9" descr="A picture containing clip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1599" y="1133474"/>
            <a:ext cx="3706813" cy="385811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9"/>
          <p:cNvSpPr txBox="1"/>
          <p:nvPr/>
        </p:nvSpPr>
        <p:spPr>
          <a:xfrm>
            <a:off x="1260474" y="5186363"/>
            <a:ext cx="330041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xi huan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9"/>
          <p:cNvSpPr txBox="1"/>
          <p:nvPr/>
        </p:nvSpPr>
        <p:spPr>
          <a:xfrm>
            <a:off x="6686550" y="5186363"/>
            <a:ext cx="347186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4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bu</a:t>
            </a: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xi huan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Microsoft Macintosh PowerPoint</Application>
  <PresentationFormat>Widescreen</PresentationFormat>
  <Paragraphs>249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Noto Sans Symbols</vt:lpstr>
      <vt:lpstr>Arial</vt:lpstr>
      <vt:lpstr>Calibri</vt:lpstr>
      <vt:lpstr>Times New Roman</vt:lpstr>
      <vt:lpstr>Office Theme</vt:lpstr>
      <vt:lpstr>Office Theme</vt:lpstr>
      <vt:lpstr>我 是  孔老师 wo shi Kong laoshi</vt:lpstr>
      <vt:lpstr>我 是 BYU 的老师 wo shi BYU de laoshi</vt:lpstr>
      <vt:lpstr>我 有 三 个  孩子 wo you san ge hai zi</vt:lpstr>
      <vt:lpstr>我 有 一 个 孙女 (宝宝） wo you yi ge sun nu.</vt:lpstr>
      <vt:lpstr>我有   两只狗  一只很大，一只很小</vt:lpstr>
      <vt:lpstr>那时候 我们  常常  去  中国。  1993-2001 Wo men yi qian zhu zai China.</vt:lpstr>
      <vt:lpstr>我  以前 在 Taiwan 传教 wo yiqian zai Taiwan chuan zhao</vt:lpstr>
      <vt:lpstr>Comprehensible Input  (Stephen Krashen) 1977</vt:lpstr>
      <vt:lpstr>PowerPoint Presentation</vt:lpstr>
      <vt:lpstr>PowerPoint Presentation</vt:lpstr>
      <vt:lpstr>我 喜欢 看 书 wo xihuan kan shu.</vt:lpstr>
      <vt:lpstr>我喜欢看电影 wo xihuan kan dianying</vt:lpstr>
      <vt:lpstr>     我喜欢爬山       wo xihuan pa shan</vt:lpstr>
      <vt:lpstr>我不喜欢做饭 wo bu xihuan zuo fan</vt:lpstr>
      <vt:lpstr>我不喜欢 打足球 wo bu xi huan zu qiu</vt:lpstr>
      <vt:lpstr>我不喜欢买东西 wo bu xihuan mai dongxi。</vt:lpstr>
      <vt:lpstr>Xihuan   /  bu xihuan</vt:lpstr>
      <vt:lpstr>PowerPoint Presentation</vt:lpstr>
      <vt:lpstr>Comprehensible Input Strategies</vt:lpstr>
      <vt:lpstr>Comprehensible Input Strategies</vt:lpstr>
      <vt:lpstr>Context – gives clues to the topic</vt:lpstr>
      <vt:lpstr> Context – Build on what they know</vt:lpstr>
      <vt:lpstr>Context - Graphic Organizer</vt:lpstr>
      <vt:lpstr>Context–Use Sequences/Stories/Personal Experiences</vt:lpstr>
      <vt:lpstr>Comprehensible Input Strategies</vt:lpstr>
      <vt:lpstr>Language</vt:lpstr>
      <vt:lpstr>Comprehensible Input Strategies</vt:lpstr>
      <vt:lpstr>Question Hierarchy</vt:lpstr>
      <vt:lpstr>Output-Activities Support Comprehensible Input</vt:lpstr>
      <vt:lpstr>Survey Activity</vt:lpstr>
      <vt:lpstr>Application (Think, Pair, Share)</vt:lpstr>
      <vt:lpstr>PowerPoint Presentation</vt:lpstr>
      <vt:lpstr>多少人?        Duōshǎo rén?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 是  孔老师 wo shi Kong laoshi</dc:title>
  <dc:creator>Ellen Knell</dc:creator>
  <cp:lastModifiedBy>Ellen Knell</cp:lastModifiedBy>
  <cp:revision>1</cp:revision>
  <dcterms:created xsi:type="dcterms:W3CDTF">2019-09-04T04:41:04Z</dcterms:created>
  <dcterms:modified xsi:type="dcterms:W3CDTF">2020-06-29T21:56:49Z</dcterms:modified>
</cp:coreProperties>
</file>