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141" r:id="rId1"/>
  </p:sldMasterIdLst>
  <p:notesMasterIdLst>
    <p:notesMasterId r:id="rId28"/>
  </p:notesMasterIdLst>
  <p:sldIdLst>
    <p:sldId id="256" r:id="rId2"/>
    <p:sldId id="262" r:id="rId3"/>
    <p:sldId id="258" r:id="rId4"/>
    <p:sldId id="263" r:id="rId5"/>
    <p:sldId id="259" r:id="rId6"/>
    <p:sldId id="260" r:id="rId7"/>
    <p:sldId id="265" r:id="rId8"/>
    <p:sldId id="270" r:id="rId9"/>
    <p:sldId id="266" r:id="rId10"/>
    <p:sldId id="283" r:id="rId11"/>
    <p:sldId id="267" r:id="rId12"/>
    <p:sldId id="284" r:id="rId13"/>
    <p:sldId id="385" r:id="rId14"/>
    <p:sldId id="269" r:id="rId15"/>
    <p:sldId id="268" r:id="rId16"/>
    <p:sldId id="276" r:id="rId17"/>
    <p:sldId id="277" r:id="rId18"/>
    <p:sldId id="386" r:id="rId19"/>
    <p:sldId id="271" r:id="rId20"/>
    <p:sldId id="273" r:id="rId21"/>
    <p:sldId id="275" r:id="rId22"/>
    <p:sldId id="282" r:id="rId23"/>
    <p:sldId id="278" r:id="rId24"/>
    <p:sldId id="280" r:id="rId25"/>
    <p:sldId id="281" r:id="rId26"/>
    <p:sldId id="279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84"/>
    <p:restoredTop sz="94706"/>
  </p:normalViewPr>
  <p:slideViewPr>
    <p:cSldViewPr snapToGrid="0" snapToObjects="1">
      <p:cViewPr varScale="1">
        <p:scale>
          <a:sx n="100" d="100"/>
          <a:sy n="100" d="100"/>
        </p:scale>
        <p:origin x="16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0DB132-FB8C-9E40-8EC3-0E253353B90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FDB25E7-E18A-A246-B669-D427B5BB1320}" type="pres">
      <dgm:prSet presAssocID="{BD0DB132-FB8C-9E40-8EC3-0E253353B90A}" presName="Name0" presStyleCnt="0">
        <dgm:presLayoutVars>
          <dgm:dir/>
          <dgm:resizeHandles val="exact"/>
        </dgm:presLayoutVars>
      </dgm:prSet>
      <dgm:spPr/>
    </dgm:pt>
  </dgm:ptLst>
  <dgm:cxnLst>
    <dgm:cxn modelId="{FF022761-2D8E-5B40-A65F-C45664F93A99}" type="presOf" srcId="{BD0DB132-FB8C-9E40-8EC3-0E253353B90A}" destId="{AFDB25E7-E18A-A246-B669-D427B5BB1320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AD6DC-C6CE-D74E-B1F1-AFDFD3257DEC}" type="datetimeFigureOut">
              <a:rPr lang="en-US" smtClean="0"/>
              <a:t>1/21/20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7F621-D9A6-C04C-A55E-453AB048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37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Book. Copy last week materials on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72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Anthology of stories about women from Mexico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583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 Learn a lot about culture and language from poetry     Pg. 40.   Talks about the beauty of the face compared to the beauty of character and honor</a:t>
            </a:r>
          </a:p>
          <a:p>
            <a:r>
              <a:rPr lang="en-US" dirty="0"/>
              <a:t>(Do a T-chart ”beauty of the face vs. beauty of character”.   Harriet Tubman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4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a Polish novel.  - small chunk        These are mostly post reading activities – some pre and during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910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Rhythm and rhyme help learn. - motivation  learn about culture</a:t>
            </a:r>
          </a:p>
          <a:p>
            <a:r>
              <a:rPr lang="en-US" dirty="0"/>
              <a:t>Pre.  During.    Post.      Listen and fill in words       Sing the song. - make their own music video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37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just a few minutes 1-3.  Keep it short.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4034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Building up backwards – start at a point in the middle and then have the students watch to see how everyone got there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58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two examples of a video used with beginners – page 89 </a:t>
            </a:r>
            <a:r>
              <a:rPr lang="en-US" dirty="0" err="1"/>
              <a:t>vx</a:t>
            </a:r>
            <a:r>
              <a:rPr lang="en-US" dirty="0"/>
              <a:t>. Intermediate. Learners (news report) pg. 87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490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Keep it simple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74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Def           Not made for contrived for a language textbook. At 330 level you should primarily use          easy to do in this day of the internet       categories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085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effective was that?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7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Came from Johnson and Janus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71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</a:t>
            </a:r>
            <a:r>
              <a:rPr lang="en-US" dirty="0" err="1"/>
              <a:t>Fala</a:t>
            </a:r>
            <a:r>
              <a:rPr lang="en-US" dirty="0"/>
              <a:t>-Tour in Polish          cultural info – polish dates are written with the day first, then the month (02.08 = August 2</a:t>
            </a:r>
            <a:r>
              <a:rPr lang="en-US" baseline="30000" dirty="0"/>
              <a:t>nd</a:t>
            </a:r>
            <a:r>
              <a:rPr lang="en-US" dirty="0"/>
              <a:t>.).   T use target language but you can have some English</a:t>
            </a:r>
            <a:r>
              <a:rPr lang="en-US" dirty="0">
                <a:solidFill>
                  <a:schemeClr val="tx1"/>
                </a:solidFill>
              </a:rPr>
              <a:t>.                          </a:t>
            </a:r>
            <a:r>
              <a:rPr lang="en-US" dirty="0">
                <a:solidFill>
                  <a:srgbClr val="FF0000"/>
                </a:solidFill>
              </a:rPr>
              <a:t>Even for beginners this text works because the tasks I’ve asked are manageable.            Vary the task not the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27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78f55291f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g78f55291f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Form of scaffolding Really helpful for lesson planning  types of energy,             </a:t>
            </a:r>
            <a:r>
              <a:rPr lang="en-US" dirty="0">
                <a:solidFill>
                  <a:srgbClr val="FF0000"/>
                </a:solidFill>
              </a:rPr>
              <a:t>pros and cons</a:t>
            </a:r>
            <a:r>
              <a:rPr lang="en-US" dirty="0"/>
              <a:t>,     </a:t>
            </a:r>
            <a:r>
              <a:rPr lang="en-US" dirty="0" err="1">
                <a:solidFill>
                  <a:srgbClr val="FF0000"/>
                </a:solidFill>
              </a:rPr>
              <a:t>venn</a:t>
            </a:r>
            <a:r>
              <a:rPr lang="en-US" dirty="0">
                <a:solidFill>
                  <a:srgbClr val="FF0000"/>
                </a:solidFill>
              </a:rPr>
              <a:t> diagram/T-chart</a:t>
            </a:r>
            <a:r>
              <a:rPr lang="en-US" dirty="0"/>
              <a:t> - similarities and differences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One of the biggest problems I see is teachers who don’t scaffold or do </a:t>
            </a:r>
            <a:r>
              <a:rPr lang="en-US" dirty="0">
                <a:solidFill>
                  <a:srgbClr val="FF0000"/>
                </a:solidFill>
              </a:rPr>
              <a:t>enough meaningful repeating of concepts and </a:t>
            </a:r>
            <a:r>
              <a:rPr lang="en-US" dirty="0"/>
              <a:t>content in meaningful and different ways</a:t>
            </a:r>
            <a:endParaRPr dirty="0"/>
          </a:p>
        </p:txBody>
      </p:sp>
      <p:sp>
        <p:nvSpPr>
          <p:cNvPr id="148" name="Google Shape;148;g78f55291f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0800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Does anything stand out </a:t>
            </a:r>
            <a:r>
              <a:rPr lang="en-US" dirty="0"/>
              <a:t>that you have done before????    </a:t>
            </a:r>
            <a:r>
              <a:rPr lang="en-US" b="1" dirty="0">
                <a:solidFill>
                  <a:srgbClr val="FF0000"/>
                </a:solidFill>
              </a:rPr>
              <a:t>Then give handout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09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did beginning reading example now lets look at an intermediate example.   Recipe.   Show recipe. (pg. 30). </a:t>
            </a:r>
            <a:r>
              <a:rPr lang="en-US" b="1" dirty="0"/>
              <a:t>What are some pre, during , and post activities??????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37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picture in book – Describe reading – what could be some ways to introduce (pre, during, post)</a:t>
            </a:r>
          </a:p>
          <a:p>
            <a:r>
              <a:rPr lang="en-US" dirty="0"/>
              <a:t>Can do a lot with authentic tests – bring language 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77F621-D9A6-C04C-A55E-453AB04890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FB9B-9FB8-469E-96F9-4D32314110B6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141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544655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48318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57660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63070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01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905817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1910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68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02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067537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35BB1C6-BF8F-4481-8AB2-603A1C8A906A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10688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492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  <p:sldLayoutId id="2147484149" r:id="rId8"/>
    <p:sldLayoutId id="2147484150" r:id="rId9"/>
    <p:sldLayoutId id="2147484151" r:id="rId10"/>
    <p:sldLayoutId id="2147484152" r:id="rId11"/>
    <p:sldLayoutId id="2147484153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https://www.youtube.com/watch?v=2XTBwvi0h2E&amp;list=TLPQMjIwMTIwMjCsCb1V3dtDpA&amp;index=1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youtube.com/watch?v=0Qk76A7D-r8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BC96B-1761-7847-A1EB-AB4E2ABEB3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Authentic materials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C10D69-C91B-004E-879F-DF1E8E7935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9240820" cy="1828196"/>
          </a:xfrm>
        </p:spPr>
        <p:txBody>
          <a:bodyPr>
            <a:normAutofit/>
          </a:bodyPr>
          <a:lstStyle/>
          <a:p>
            <a:r>
              <a:rPr lang="en-US" dirty="0"/>
              <a:t>Ellen Knell</a:t>
            </a:r>
          </a:p>
          <a:p>
            <a:r>
              <a:rPr lang="en-US" dirty="0"/>
              <a:t>	Readings,   videos,  Audio (songs)</a:t>
            </a:r>
          </a:p>
          <a:p>
            <a:r>
              <a:rPr lang="en-US" dirty="0"/>
              <a:t>	Taken from - developing classroom materials for less commonly taught languages:  Bill Johnston with Louis Janus, Carla working Paper</a:t>
            </a:r>
          </a:p>
        </p:txBody>
      </p:sp>
    </p:spTree>
    <p:extLst>
      <p:ext uri="{BB962C8B-B14F-4D97-AF65-F5344CB8AC3E}">
        <p14:creationId xmlns:p14="http://schemas.microsoft.com/office/powerpoint/2010/main" val="3688846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700E0-D7B4-2A4B-ACB7-33CD8BE77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                    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BE519-228B-6F49-9DD2-8F209AB9F21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804519"/>
            <a:ext cx="10394707" cy="49612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“Like a Stone Into Water”</a:t>
            </a:r>
          </a:p>
          <a:p>
            <a:pPr lvl="1"/>
            <a:r>
              <a:rPr lang="en-US" sz="2400" dirty="0"/>
              <a:t>Actual stories of missing persons in Poland </a:t>
            </a:r>
          </a:p>
          <a:p>
            <a:pPr lvl="1"/>
            <a:r>
              <a:rPr lang="en-US" sz="2400" dirty="0"/>
              <a:t>(Unit on Crime)</a:t>
            </a:r>
          </a:p>
          <a:p>
            <a:pPr lvl="1"/>
            <a:endParaRPr lang="en-US" sz="2400" dirty="0"/>
          </a:p>
          <a:p>
            <a:pPr marL="457200" lvl="1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Think-Pair-Share</a:t>
            </a:r>
          </a:p>
          <a:p>
            <a:pPr lvl="1"/>
            <a:r>
              <a:rPr lang="en-US" sz="2400" dirty="0"/>
              <a:t>What pre reading activities would you do?</a:t>
            </a:r>
          </a:p>
          <a:p>
            <a:pPr lvl="1"/>
            <a:r>
              <a:rPr lang="en-US" sz="2400" dirty="0"/>
              <a:t>During reading activities?</a:t>
            </a:r>
          </a:p>
          <a:p>
            <a:pPr lvl="1"/>
            <a:r>
              <a:rPr lang="en-US" sz="2400" dirty="0"/>
              <a:t>Post reading activities?</a:t>
            </a:r>
          </a:p>
          <a:p>
            <a:pPr lvl="1"/>
            <a:endParaRPr lang="en-US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ADDFFC-E142-404C-AD88-2EC0549FD80B}"/>
              </a:ext>
            </a:extLst>
          </p:cNvPr>
          <p:cNvSpPr/>
          <p:nvPr/>
        </p:nvSpPr>
        <p:spPr>
          <a:xfrm>
            <a:off x="1216399" y="158188"/>
            <a:ext cx="9288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News Article (Intermediate/Advanced)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CEC4A2-6611-B64F-8F07-727D61FB1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9976" y="1092200"/>
            <a:ext cx="3940524" cy="432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421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D9929-D217-FA4D-87C4-27C2BF3C3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7748"/>
            <a:ext cx="11003511" cy="1049235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Written Texts (Intermediate/Advanced)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6B69B56-9007-E846-AD53-F02824F2F0DA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38784199"/>
              </p:ext>
            </p:extLst>
          </p:nvPr>
        </p:nvGraphicFramePr>
        <p:xfrm>
          <a:off x="685800" y="682365"/>
          <a:ext cx="10394949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983">
                  <a:extLst>
                    <a:ext uri="{9D8B030D-6E8A-4147-A177-3AD203B41FA5}">
                      <a16:colId xmlns:a16="http://schemas.microsoft.com/office/drawing/2014/main" val="2054259360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2421934707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962745495"/>
                    </a:ext>
                  </a:extLst>
                </a:gridCol>
              </a:tblGrid>
              <a:tr h="323267">
                <a:tc>
                  <a:txBody>
                    <a:bodyPr/>
                    <a:lstStyle/>
                    <a:p>
                      <a:r>
                        <a:rPr lang="en-US" dirty="0"/>
                        <a:t>Like a Stone in 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Story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Second Story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528566"/>
                  </a:ext>
                </a:extLst>
              </a:tr>
              <a:tr h="323267">
                <a:tc>
                  <a:txBody>
                    <a:bodyPr/>
                    <a:lstStyle/>
                    <a:p>
                      <a:r>
                        <a:rPr lang="en-US" dirty="0"/>
                        <a:t>Who disappeared?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814633"/>
                  </a:ext>
                </a:extLst>
              </a:tr>
              <a:tr h="323267">
                <a:tc>
                  <a:txBody>
                    <a:bodyPr/>
                    <a:lstStyle/>
                    <a:p>
                      <a:r>
                        <a:rPr lang="en-US" dirty="0"/>
                        <a:t>What action was taken?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908528"/>
                  </a:ext>
                </a:extLst>
              </a:tr>
              <a:tr h="323267">
                <a:tc>
                  <a:txBody>
                    <a:bodyPr/>
                    <a:lstStyle/>
                    <a:p>
                      <a:r>
                        <a:rPr lang="en-US" dirty="0"/>
                        <a:t>Who took this action?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559813"/>
                  </a:ext>
                </a:extLst>
              </a:tr>
              <a:tr h="323267">
                <a:tc>
                  <a:txBody>
                    <a:bodyPr/>
                    <a:lstStyle/>
                    <a:p>
                      <a:r>
                        <a:rPr lang="en-US" dirty="0"/>
                        <a:t>Was the problem solved?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55172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0260590-E55F-CF49-B032-5F2BF79AF2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094271"/>
              </p:ext>
            </p:extLst>
          </p:nvPr>
        </p:nvGraphicFramePr>
        <p:xfrm>
          <a:off x="1417637" y="2568347"/>
          <a:ext cx="8128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3549997089"/>
                    </a:ext>
                  </a:extLst>
                </a:gridCol>
              </a:tblGrid>
              <a:tr h="308268">
                <a:tc>
                  <a:txBody>
                    <a:bodyPr/>
                    <a:lstStyle/>
                    <a:p>
                      <a:r>
                        <a:rPr lang="en-US" dirty="0"/>
                        <a:t>Police Report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95309"/>
                  </a:ext>
                </a:extLst>
              </a:tr>
              <a:tr h="312550">
                <a:tc>
                  <a:txBody>
                    <a:bodyPr/>
                    <a:lstStyle/>
                    <a:p>
                      <a:r>
                        <a:rPr lang="en-US" dirty="0"/>
                        <a:t>Information: (date, descriptions, circumstances)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04752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F8E402D-655B-9C4C-AF5D-731261DC27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74817"/>
              </p:ext>
            </p:extLst>
          </p:nvPr>
        </p:nvGraphicFramePr>
        <p:xfrm>
          <a:off x="1417637" y="3299867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7246133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Chart with Statistics about disappearances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857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Questions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13597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00A86E1-9FB9-E54A-97B2-8432A5D345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735937"/>
              </p:ext>
            </p:extLst>
          </p:nvPr>
        </p:nvGraphicFramePr>
        <p:xfrm>
          <a:off x="1417637" y="4041547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4769672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Language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560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Verb + complement grammar combinations (Notice, practice, communicative activity)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98028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C464975-0D30-E84E-804A-9AFF574564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916077"/>
              </p:ext>
            </p:extLst>
          </p:nvPr>
        </p:nvGraphicFramePr>
        <p:xfrm>
          <a:off x="1506537" y="4910227"/>
          <a:ext cx="8128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135012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Follow-up Activity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6734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Students would describe a person who was missing and the last time they say them (Describe how they were dressed and behaving, where they were when lost etc.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28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123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471A6-0E66-AE42-98D6-84EC55ED9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679" y="101601"/>
            <a:ext cx="9603275" cy="990599"/>
          </a:xfrm>
        </p:spPr>
        <p:txBody>
          <a:bodyPr>
            <a:normAutofit/>
          </a:bodyPr>
          <a:lstStyle/>
          <a:p>
            <a:r>
              <a:rPr lang="en-US" sz="2400" dirty="0"/>
              <a:t>Draw attention to Grammatical features in the reading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2EFE8A46-6A52-7947-9AD7-3D138120D0A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35515" y="596900"/>
            <a:ext cx="9441601" cy="5418481"/>
          </a:xfrm>
        </p:spPr>
      </p:pic>
    </p:spTree>
    <p:extLst>
      <p:ext uri="{BB962C8B-B14F-4D97-AF65-F5344CB8AC3E}">
        <p14:creationId xmlns:p14="http://schemas.microsoft.com/office/powerpoint/2010/main" val="2577431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531407"/>
            <a:ext cx="2777067" cy="1143000"/>
          </a:xfrm>
        </p:spPr>
        <p:txBody>
          <a:bodyPr>
            <a:normAutofit fontScale="90000"/>
          </a:bodyPr>
          <a:lstStyle/>
          <a:p>
            <a:r>
              <a:rPr lang="es-CO" dirty="0"/>
              <a:t>Mujeres de Ojos Grandes</a:t>
            </a:r>
            <a:br>
              <a:rPr lang="en-US" dirty="0"/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p.155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 err="1">
                <a:solidFill>
                  <a:schemeClr val="accent5">
                    <a:lumMod val="75000"/>
                  </a:schemeClr>
                </a:solidFill>
              </a:rPr>
              <a:t>segunda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75000"/>
                  </a:schemeClr>
                </a:solidFill>
              </a:rPr>
              <a:t>vez</a:t>
            </a:r>
            <a:endParaRPr lang="en-US" dirty="0"/>
          </a:p>
        </p:txBody>
      </p:sp>
      <p:pic>
        <p:nvPicPr>
          <p:cNvPr id="4" name="Picture 3" descr="Screen Shot 2016-02-22 at 9.33.3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714" y="0"/>
            <a:ext cx="3674286" cy="6858000"/>
          </a:xfrm>
          <a:prstGeom prst="rect">
            <a:avLst/>
          </a:prstGeom>
        </p:spPr>
      </p:pic>
      <p:pic>
        <p:nvPicPr>
          <p:cNvPr id="5" name="Picture 4" descr="Screen Shot 2016-02-22 at 3.02.2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14" y="3904361"/>
            <a:ext cx="3911600" cy="27132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93334" y="238827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dirty="0"/>
              <a:t>¿Qué significan estas palabras?</a:t>
            </a:r>
          </a:p>
          <a:p>
            <a:r>
              <a:rPr lang="es-CO" dirty="0"/>
              <a:t>Piensan en el significado de las palabras, qué tienen en común?</a:t>
            </a:r>
          </a:p>
          <a:p>
            <a:r>
              <a:rPr lang="es-CO" dirty="0"/>
              <a:t>¿Qué es el patrón de esa forma del verbo?</a:t>
            </a:r>
          </a:p>
        </p:txBody>
      </p:sp>
    </p:spTree>
    <p:extLst>
      <p:ext uri="{BB962C8B-B14F-4D97-AF65-F5344CB8AC3E}">
        <p14:creationId xmlns:p14="http://schemas.microsoft.com/office/powerpoint/2010/main" val="2356413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5923-2827-7248-9568-B4F515BE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2" y="0"/>
            <a:ext cx="9603275" cy="642938"/>
          </a:xfrm>
        </p:spPr>
        <p:txBody>
          <a:bodyPr>
            <a:normAutofit/>
          </a:bodyPr>
          <a:lstStyle/>
          <a:p>
            <a:r>
              <a:rPr lang="en-US"/>
              <a:t>Poems 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4590C-EF67-E94E-A9B0-B882DD2E3B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7163" y="0"/>
            <a:ext cx="10894769" cy="62436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/>
              <a:t>				Beauty – Swahili (Intermediate)</a:t>
            </a:r>
          </a:p>
          <a:p>
            <a:pPr marL="0" indent="0">
              <a:buNone/>
            </a:pPr>
            <a:r>
              <a:rPr lang="en-US" b="1" dirty="0"/>
              <a:t>Before:  </a:t>
            </a:r>
            <a:r>
              <a:rPr lang="en-US" dirty="0"/>
              <a:t>The teacher passes out pictures of celebrities and the class discusses what determines beauty </a:t>
            </a:r>
          </a:p>
          <a:p>
            <a:pPr marL="0" indent="0">
              <a:buNone/>
            </a:pPr>
            <a:r>
              <a:rPr lang="en-US" b="1" dirty="0"/>
              <a:t>During</a:t>
            </a:r>
          </a:p>
          <a:p>
            <a:pPr marL="0" indent="0">
              <a:buNone/>
            </a:pPr>
            <a:r>
              <a:rPr lang="en-US" sz="2200" b="1" dirty="0"/>
              <a:t>The teacher…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dirty="0"/>
              <a:t>reads the poem twice	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dirty="0"/>
              <a:t>solicits information from the students about what they understand so far.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dirty="0"/>
              <a:t>allows time for silent or partner reading and then asks for more information</a:t>
            </a:r>
          </a:p>
          <a:p>
            <a:pPr marL="0" indent="0">
              <a:buNone/>
            </a:pPr>
            <a:r>
              <a:rPr lang="en-US" sz="2200" b="1" dirty="0"/>
              <a:t>Questions: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What does the author think about beauty of the face?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How does the author think beauty should be measured?</a:t>
            </a:r>
          </a:p>
          <a:p>
            <a:pPr marL="0" indent="0">
              <a:buNone/>
            </a:pPr>
            <a:r>
              <a:rPr lang="en-US" sz="2200" b="1" dirty="0"/>
              <a:t>Vocabulary:</a:t>
            </a:r>
          </a:p>
          <a:p>
            <a:pPr marL="0" indent="0">
              <a:buNone/>
            </a:pPr>
            <a:r>
              <a:rPr lang="en-US" sz="2200" dirty="0"/>
              <a:t>In pairs, look up the meanings of words (pima, </a:t>
            </a:r>
            <a:r>
              <a:rPr lang="en-US" sz="2200" dirty="0" err="1"/>
              <a:t>ajabu</a:t>
            </a:r>
            <a:r>
              <a:rPr lang="en-US" sz="2200" dirty="0"/>
              <a:t>, </a:t>
            </a:r>
            <a:r>
              <a:rPr lang="en-US" sz="2200" dirty="0" err="1"/>
              <a:t>fai</a:t>
            </a:r>
            <a:r>
              <a:rPr lang="en-US" sz="2200" dirty="0"/>
              <a:t>, </a:t>
            </a:r>
            <a:r>
              <a:rPr lang="en-US" sz="2200" dirty="0" err="1"/>
              <a:t>busara</a:t>
            </a:r>
            <a:r>
              <a:rPr lang="en-US" sz="2200" dirty="0"/>
              <a:t>, Johari, sera, </a:t>
            </a:r>
            <a:r>
              <a:rPr lang="en-US" sz="2200" dirty="0" err="1"/>
              <a:t>tijara</a:t>
            </a:r>
            <a:r>
              <a:rPr lang="en-US" sz="2200" dirty="0"/>
              <a:t>).  </a:t>
            </a:r>
          </a:p>
          <a:p>
            <a:pPr marL="0" indent="0">
              <a:buNone/>
            </a:pPr>
            <a:r>
              <a:rPr lang="en-US" sz="2200" dirty="0"/>
              <a:t>Is the poetic usage the same as the dictionary meanings?</a:t>
            </a:r>
          </a:p>
          <a:p>
            <a:pPr marL="0" indent="0">
              <a:buNone/>
            </a:pPr>
            <a:r>
              <a:rPr lang="en-US" sz="2200" b="1" dirty="0"/>
              <a:t>Discussion:  </a:t>
            </a:r>
            <a:r>
              <a:rPr lang="en-US" sz="2200" dirty="0"/>
              <a:t>Do you agree with the poet?  Why or why not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79498184-3BF7-9A49-9DEE-E095243B6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2050" y="882650"/>
            <a:ext cx="1934688" cy="2159000"/>
          </a:xfrm>
          <a:prstGeom prst="rect">
            <a:avLst/>
          </a:prstGeom>
        </p:spPr>
      </p:pic>
      <p:pic>
        <p:nvPicPr>
          <p:cNvPr id="7" name="Picture 6" descr="A black and white photo of a boy&#10;&#10;Description automatically generated">
            <a:extLst>
              <a:ext uri="{FF2B5EF4-FFF2-40B4-BE49-F238E27FC236}">
                <a16:creationId xmlns:a16="http://schemas.microsoft.com/office/drawing/2014/main" id="{F7870A4E-447A-564F-9152-42E4E52E4F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1150" y="3573100"/>
            <a:ext cx="2508250" cy="191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074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7152D-35B0-894F-A2FC-99206B2E9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515" y="218732"/>
            <a:ext cx="10394707" cy="1049235"/>
          </a:xfrm>
        </p:spPr>
        <p:txBody>
          <a:bodyPr/>
          <a:lstStyle/>
          <a:p>
            <a:r>
              <a:rPr lang="en-US" dirty="0"/>
              <a:t>Literature – Aunt Cecylia’s Adventure (Novel)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F43B1-E3DC-C340-AB62-634DD5ADB4A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952500"/>
            <a:ext cx="10394707" cy="4833938"/>
          </a:xfrm>
        </p:spPr>
        <p:txBody>
          <a:bodyPr>
            <a:noAutofit/>
          </a:bodyPr>
          <a:lstStyle/>
          <a:p>
            <a:r>
              <a:rPr lang="en-US" sz="2400" dirty="0"/>
              <a:t> Give the students the beginning of the story, up to the word “Suddenly.” Also provide the ending:   “Afterward she spent three days in bed…”. Students work in pairs to write the rest of the story.</a:t>
            </a:r>
          </a:p>
          <a:p>
            <a:r>
              <a:rPr lang="en-US" sz="2400" dirty="0"/>
              <a:t>Choral read the story and do a graphic with beginning, middle, and end</a:t>
            </a:r>
          </a:p>
          <a:p>
            <a:r>
              <a:rPr lang="en-US" sz="2400" dirty="0"/>
              <a:t>Provide jumbled-up sentences which the students then arrange in the correct order.</a:t>
            </a:r>
          </a:p>
          <a:p>
            <a:r>
              <a:rPr lang="en-US" sz="2400" dirty="0"/>
              <a:t>Write a newspaper article based on the incident.</a:t>
            </a:r>
          </a:p>
          <a:p>
            <a:r>
              <a:rPr lang="en-US" sz="2400" dirty="0"/>
              <a:t>Write the story from the perspective of the horse.</a:t>
            </a:r>
          </a:p>
          <a:p>
            <a:r>
              <a:rPr lang="en-US" sz="2400" dirty="0"/>
              <a:t>Rewrite the story according to what you would have done.</a:t>
            </a:r>
          </a:p>
        </p:txBody>
      </p:sp>
      <p:pic>
        <p:nvPicPr>
          <p:cNvPr id="5" name="Picture 4" descr="A blurry image of a dog&#10;&#10;Description automatically generated">
            <a:extLst>
              <a:ext uri="{FF2B5EF4-FFF2-40B4-BE49-F238E27FC236}">
                <a16:creationId xmlns:a16="http://schemas.microsoft.com/office/drawing/2014/main" id="{319CDC6E-9D32-F641-8755-659C07EBB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051" y="4015560"/>
            <a:ext cx="3462949" cy="208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699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A7194-A23D-2244-8181-DF9D217B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2" y="218732"/>
            <a:ext cx="9603275" cy="1049235"/>
          </a:xfrm>
        </p:spPr>
        <p:txBody>
          <a:bodyPr/>
          <a:lstStyle/>
          <a:p>
            <a:r>
              <a:rPr lang="en-US" dirty="0"/>
              <a:t>Songs</a:t>
            </a:r>
            <a:br>
              <a:rPr lang="en-US" dirty="0"/>
            </a:br>
            <a:r>
              <a:rPr lang="en-US" dirty="0"/>
              <a:t>Think- Pair- Share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C6487-18D3-2D43-AFC6-D2743A37492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6" y="1885950"/>
            <a:ext cx="10709032" cy="3786188"/>
          </a:xfrm>
        </p:spPr>
        <p:txBody>
          <a:bodyPr>
            <a:normAutofit/>
          </a:bodyPr>
          <a:lstStyle/>
          <a:p>
            <a:r>
              <a:rPr lang="en-US" sz="3600" dirty="0"/>
              <a:t>Talk about an experience you have had learning a language while the teacher used a song?</a:t>
            </a:r>
          </a:p>
          <a:p>
            <a:r>
              <a:rPr lang="en-US" sz="3600" dirty="0"/>
              <a:t>Have you ever used a song to teach your language? </a:t>
            </a:r>
          </a:p>
        </p:txBody>
      </p:sp>
    </p:spTree>
    <p:extLst>
      <p:ext uri="{BB962C8B-B14F-4D97-AF65-F5344CB8AC3E}">
        <p14:creationId xmlns:p14="http://schemas.microsoft.com/office/powerpoint/2010/main" val="5816209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724B9E8-02C8-4B2E-8770-A00A67760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" name="Picture 14">
            <a:extLst>
              <a:ext uri="{FF2B5EF4-FFF2-40B4-BE49-F238E27FC236}">
                <a16:creationId xmlns:a16="http://schemas.microsoft.com/office/drawing/2014/main" id="{7B8AE548-0BFA-4792-9962-3375923C7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1" name="Straight Connector 16">
            <a:extLst>
              <a:ext uri="{FF2B5EF4-FFF2-40B4-BE49-F238E27FC236}">
                <a16:creationId xmlns:a16="http://schemas.microsoft.com/office/drawing/2014/main" id="{67639EF4-FA83-4D85-90FE-B831AF283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18">
            <a:extLst>
              <a:ext uri="{FF2B5EF4-FFF2-40B4-BE49-F238E27FC236}">
                <a16:creationId xmlns:a16="http://schemas.microsoft.com/office/drawing/2014/main" id="{CC87E76A-8F50-413D-9BFC-C5A1525BD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33" name="Rectangle 20">
            <a:extLst>
              <a:ext uri="{FF2B5EF4-FFF2-40B4-BE49-F238E27FC236}">
                <a16:creationId xmlns:a16="http://schemas.microsoft.com/office/drawing/2014/main" id="{0F28EA84-13B4-4494-A4D3-8DE462FF0E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2">
            <a:extLst>
              <a:ext uri="{FF2B5EF4-FFF2-40B4-BE49-F238E27FC236}">
                <a16:creationId xmlns:a16="http://schemas.microsoft.com/office/drawing/2014/main" id="{6BEB1B24-66CE-4D63-A39D-2D1B481DF9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8581F8-E42E-2E4F-B702-D4049BBA5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301" y="1474969"/>
            <a:ext cx="2823919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3300"/>
              <a:t>Dui Bu Qi  Wo de Zhong wen bu hao</a:t>
            </a:r>
          </a:p>
        </p:txBody>
      </p:sp>
      <p:cxnSp>
        <p:nvCxnSpPr>
          <p:cNvPr id="35" name="Straight Connector 24">
            <a:extLst>
              <a:ext uri="{FF2B5EF4-FFF2-40B4-BE49-F238E27FC236}">
                <a16:creationId xmlns:a16="http://schemas.microsoft.com/office/drawing/2014/main" id="{78DE337D-1DBA-4536-8145-B43EE65C74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9301" y="3528543"/>
            <a:ext cx="282391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81C3E117-9688-D94D-BE62-7ACF66EAD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9479" y="1864710"/>
            <a:ext cx="3693150" cy="2382081"/>
          </a:xfrm>
          <a:prstGeom prst="rect">
            <a:avLst/>
          </a:prstGeom>
        </p:spPr>
      </p:pic>
      <p:pic>
        <p:nvPicPr>
          <p:cNvPr id="6" name="Content Placeholder 5" descr="A person holding a guitar&#10;&#10;Description automatically generated">
            <a:extLst>
              <a:ext uri="{FF2B5EF4-FFF2-40B4-BE49-F238E27FC236}">
                <a16:creationId xmlns:a16="http://schemas.microsoft.com/office/drawing/2014/main" id="{D5E0D87C-AF90-BC48-AD77-41987EB28CC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5"/>
          <a:stretch>
            <a:fillRect/>
          </a:stretch>
        </p:blipFill>
        <p:spPr>
          <a:xfrm>
            <a:off x="7846354" y="602475"/>
            <a:ext cx="3687168" cy="2249172"/>
          </a:xfrm>
          <a:prstGeom prst="rect">
            <a:avLst/>
          </a:prstGeom>
        </p:spPr>
      </p:pic>
      <p:pic>
        <p:nvPicPr>
          <p:cNvPr id="8" name="Picture 7" descr="A person standing in a kitchen&#10;&#10;Description automatically generated">
            <a:extLst>
              <a:ext uri="{FF2B5EF4-FFF2-40B4-BE49-F238E27FC236}">
                <a16:creationId xmlns:a16="http://schemas.microsoft.com/office/drawing/2014/main" id="{D939295C-1FF7-A647-AE1A-92201AF3E0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6051" y="3439603"/>
            <a:ext cx="3687168" cy="1889673"/>
          </a:xfrm>
          <a:prstGeom prst="rect">
            <a:avLst/>
          </a:prstGeom>
        </p:spPr>
      </p:pic>
      <p:pic>
        <p:nvPicPr>
          <p:cNvPr id="36" name="Picture 26">
            <a:extLst>
              <a:ext uri="{FF2B5EF4-FFF2-40B4-BE49-F238E27FC236}">
                <a16:creationId xmlns:a16="http://schemas.microsoft.com/office/drawing/2014/main" id="{E7233926-059A-41AD-A9F2-56552CF4FF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13C145E-93D4-481E-92DC-736D9EBA3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D0ABA78-6511-D943-AA0E-5C5335490AD2}"/>
              </a:ext>
            </a:extLst>
          </p:cNvPr>
          <p:cNvSpPr/>
          <p:nvPr/>
        </p:nvSpPr>
        <p:spPr>
          <a:xfrm>
            <a:off x="658781" y="468294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7"/>
              </a:rPr>
              <a:t>https://www.youtube.com/watch?v=2XTBwvi0h2E&amp;list=TLPQMjIwMTIwMjCsCb1V3dtDpA&amp;index=1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181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05CFAD9-EABE-4F83-B098-604752164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99610E4-6194-4817-B152-498995E77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85E9F4-7DB6-4B77-B1FF-80BFCE8127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B639A2B-C30C-4F6F-B847-6960F3CF8A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C92F0448-E3EB-43E2-A7BE-0767BBFAC7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C450B77-9635-4D12-A13F-BD687A078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006AAA-B432-A74B-8EAB-691AF58B5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3476" y="1468464"/>
            <a:ext cx="2858835" cy="1873219"/>
          </a:xfrm>
        </p:spPr>
        <p:txBody>
          <a:bodyPr vert="horz" lIns="91440" tIns="45720" rIns="91440" bIns="0" rtlCol="0" anchor="b">
            <a:normAutofit fontScale="90000"/>
          </a:bodyPr>
          <a:lstStyle/>
          <a:p>
            <a:r>
              <a:rPr lang="en-US" sz="3600" dirty="0"/>
              <a:t>Music Videos</a:t>
            </a:r>
            <a:br>
              <a:rPr lang="en-US" sz="3600" dirty="0"/>
            </a:br>
            <a:r>
              <a:rPr lang="en-US" sz="3600" dirty="0"/>
              <a:t>- the 12 Zodiacs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AEC439-0F1D-4A17-BFD6-D1B5C0D0BC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9418" y="477854"/>
            <a:ext cx="3690924" cy="1899398"/>
            <a:chOff x="7807230" y="2012810"/>
            <a:chExt cx="3251252" cy="3459865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E6FCC67-2214-4BE2-9F21-F49F4C2364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6CE4255-9F6B-41BF-9501-B899244CBF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solidFill>
              <a:srgbClr val="FFFFFE"/>
            </a:soli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 descr="A picture containing person, sport, child, playing&#10;&#10;Description automatically generated">
            <a:extLst>
              <a:ext uri="{FF2B5EF4-FFF2-40B4-BE49-F238E27FC236}">
                <a16:creationId xmlns:a16="http://schemas.microsoft.com/office/drawing/2014/main" id="{0D525AC8-D57B-234F-B05C-5A78DA9E7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859" y="712653"/>
            <a:ext cx="3360091" cy="1428037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113F62F-D278-402A-8D44-9436FBDDE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80960" y="3526496"/>
            <a:ext cx="284442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2D14D26D-FA2C-4871-965F-AF84BF27DA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5132" y="5447610"/>
            <a:ext cx="163726" cy="164592"/>
          </a:xfrm>
          <a:prstGeom prst="rect">
            <a:avLst/>
          </a:prstGeom>
          <a:solidFill>
            <a:srgbClr val="FF2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87C1468-C83E-4DF0-AFC4-12F245CDE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9509" y="2542318"/>
            <a:ext cx="3690924" cy="3074978"/>
            <a:chOff x="7807230" y="2012810"/>
            <a:chExt cx="3251252" cy="3459865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BE08E73-922F-4869-89A7-AC072C1D16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26C6EE4-1C42-4228-BF45-D59469A7B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solidFill>
              <a:srgbClr val="FFFFFE"/>
            </a:soli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DF939549-6D50-A44A-BCB3-B3EA9EE69C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859" y="3246192"/>
            <a:ext cx="3357848" cy="1662134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3D4A2946-485C-49BF-94BB-D9D9FBC48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501429" y="472933"/>
            <a:ext cx="3690924" cy="3074978"/>
            <a:chOff x="7807230" y="2012810"/>
            <a:chExt cx="3251252" cy="345986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B6FEC13-B4A8-4F3B-A04B-D374B62F9E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97E0C27-BECF-43D8-97F1-F118ED9015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solidFill>
              <a:srgbClr val="FFFFFE"/>
            </a:soli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 descr="A picture containing person, indoor, man, playing&#10;&#10;Description automatically generated">
            <a:extLst>
              <a:ext uri="{FF2B5EF4-FFF2-40B4-BE49-F238E27FC236}">
                <a16:creationId xmlns:a16="http://schemas.microsoft.com/office/drawing/2014/main" id="{A58A348D-33A0-524A-AD48-774ED6F683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0779" y="1206189"/>
            <a:ext cx="3357848" cy="1603371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D0B9AD04-3903-4A8C-8ADF-1C5565AD9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96017" y="3709644"/>
            <a:ext cx="3690924" cy="1899398"/>
            <a:chOff x="7807230" y="2012810"/>
            <a:chExt cx="3251252" cy="3459865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E2944F0-51D4-4652-A3C2-49992A6B3B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3F763EE-62BD-49BF-B944-5AC2E130E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solidFill>
              <a:srgbClr val="FFFFFE"/>
            </a:soli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Content Placeholder 9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EA77A052-EF59-4F4B-B443-D67227FB202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6"/>
          <a:stretch>
            <a:fillRect/>
          </a:stretch>
        </p:blipFill>
        <p:spPr>
          <a:xfrm>
            <a:off x="4655458" y="4141848"/>
            <a:ext cx="3360091" cy="1033227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7D4C8B4-0BAB-48B7-9D89-C26EAAAEF0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47D456C-D333-4F88-931F-EC1EB7648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760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3659E-5AEF-F34E-BD37-E01A2D831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Audio Materials</a:t>
            </a:r>
            <a:br>
              <a:rPr lang="en-US" dirty="0"/>
            </a:br>
            <a:r>
              <a:rPr lang="en-US" dirty="0"/>
              <a:t>Songs (pg. 61)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4D03D-4CE6-ED43-9600-7C2A67E1040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Traveling to the Philippines (Intermediate)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Before listening:</a:t>
            </a:r>
          </a:p>
          <a:p>
            <a:r>
              <a:rPr lang="en-US" dirty="0">
                <a:solidFill>
                  <a:srgbClr val="FF0000"/>
                </a:solidFill>
              </a:rPr>
              <a:t>Develop background knowledge</a:t>
            </a:r>
            <a:r>
              <a:rPr lang="en-US" dirty="0"/>
              <a:t>:  What part of the Philippines have you been to?  What places have you heard about where you would like to go?   (List the names of the places on the board)</a:t>
            </a:r>
          </a:p>
          <a:p>
            <a:r>
              <a:rPr lang="en-US" dirty="0">
                <a:solidFill>
                  <a:srgbClr val="FF0000"/>
                </a:solidFill>
              </a:rPr>
              <a:t>Match flashcards </a:t>
            </a:r>
            <a:r>
              <a:rPr lang="en-US" dirty="0"/>
              <a:t>with pictures of food/things to do and match with the corresponding places.  Talk about what visitors can do in each place.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view of a river&#10;&#10;Description automatically generated">
            <a:extLst>
              <a:ext uri="{FF2B5EF4-FFF2-40B4-BE49-F238E27FC236}">
                <a16:creationId xmlns:a16="http://schemas.microsoft.com/office/drawing/2014/main" id="{28DFB725-DD97-5B4B-AD42-4637E4383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374650"/>
            <a:ext cx="3733800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708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3623E-46C9-F948-811A-3660E976D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(I Can Statements)</a:t>
            </a:r>
            <a:br>
              <a:rPr lang="en-US" dirty="0"/>
            </a:br>
            <a:r>
              <a:rPr lang="en-US" dirty="0"/>
              <a:t>I can…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1F590-8075-D640-89DD-210BB409F1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Choose appropriate authentic materials</a:t>
            </a:r>
          </a:p>
          <a:p>
            <a:r>
              <a:rPr lang="en-US" sz="3200" dirty="0"/>
              <a:t>Design strategies that use the authentic materials so that my students can increase their understanding of both the target culture and language </a:t>
            </a:r>
          </a:p>
        </p:txBody>
      </p:sp>
    </p:spTree>
    <p:extLst>
      <p:ext uri="{BB962C8B-B14F-4D97-AF65-F5344CB8AC3E}">
        <p14:creationId xmlns:p14="http://schemas.microsoft.com/office/powerpoint/2010/main" val="31679577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3659E-5AEF-F34E-BD37-E01A2D831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01601"/>
            <a:ext cx="9603275" cy="1142999"/>
          </a:xfrm>
        </p:spPr>
        <p:txBody>
          <a:bodyPr/>
          <a:lstStyle/>
          <a:p>
            <a:r>
              <a:rPr lang="en-US" dirty="0"/>
              <a:t>Audio Materials</a:t>
            </a:r>
            <a:br>
              <a:rPr lang="en-US" dirty="0"/>
            </a:br>
            <a:r>
              <a:rPr lang="en-US" dirty="0"/>
              <a:t>Songs (pg. 61)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4D03D-4CE6-ED43-9600-7C2A67E1040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500" y="1460500"/>
            <a:ext cx="10890007" cy="44958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Play the song then distribute the </a:t>
            </a:r>
            <a:r>
              <a:rPr lang="en-US" dirty="0">
                <a:solidFill>
                  <a:srgbClr val="FF0000"/>
                </a:solidFill>
              </a:rPr>
              <a:t>written stanzas </a:t>
            </a:r>
            <a:r>
              <a:rPr lang="en-US" dirty="0"/>
              <a:t>of the song.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During listening:</a:t>
            </a:r>
          </a:p>
          <a:p>
            <a:r>
              <a:rPr lang="en-US" dirty="0"/>
              <a:t>While listening, </a:t>
            </a:r>
            <a:r>
              <a:rPr lang="en-US" dirty="0">
                <a:solidFill>
                  <a:srgbClr val="FF0000"/>
                </a:solidFill>
              </a:rPr>
              <a:t>fill in the blanks</a:t>
            </a:r>
            <a:r>
              <a:rPr lang="en-US" dirty="0"/>
              <a:t>.</a:t>
            </a:r>
          </a:p>
          <a:p>
            <a:r>
              <a:rPr lang="en-US" dirty="0"/>
              <a:t>While watching the video, </a:t>
            </a:r>
            <a:r>
              <a:rPr lang="en-US" dirty="0">
                <a:solidFill>
                  <a:srgbClr val="FF0000"/>
                </a:solidFill>
              </a:rPr>
              <a:t>complete the phrase/sente</a:t>
            </a:r>
            <a:r>
              <a:rPr lang="en-US" dirty="0"/>
              <a:t>nce on the left with the correct word/phrases on the right</a:t>
            </a:r>
          </a:p>
          <a:p>
            <a:r>
              <a:rPr lang="en-US" dirty="0"/>
              <a:t>Identify words. From the song that are </a:t>
            </a:r>
            <a:r>
              <a:rPr lang="en-US" dirty="0">
                <a:solidFill>
                  <a:srgbClr val="FF0000"/>
                </a:solidFill>
              </a:rPr>
              <a:t>verbs and categorize according to affixes </a:t>
            </a:r>
            <a:r>
              <a:rPr lang="en-US" dirty="0"/>
              <a:t>(-um, -mag, -ma)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After listening:</a:t>
            </a:r>
          </a:p>
          <a:p>
            <a:r>
              <a:rPr lang="en-US" dirty="0"/>
              <a:t>Arrange  lines </a:t>
            </a:r>
            <a:r>
              <a:rPr lang="en-US" dirty="0">
                <a:solidFill>
                  <a:srgbClr val="FF0000"/>
                </a:solidFill>
              </a:rPr>
              <a:t>in sequence</a:t>
            </a:r>
          </a:p>
          <a:p>
            <a:r>
              <a:rPr lang="en-US" dirty="0"/>
              <a:t>Each group is given a map and the lyrics of the song and </a:t>
            </a:r>
            <a:r>
              <a:rPr lang="en-US" dirty="0">
                <a:solidFill>
                  <a:srgbClr val="FF0000"/>
                </a:solidFill>
              </a:rPr>
              <a:t>locates  the places</a:t>
            </a:r>
            <a:r>
              <a:rPr lang="en-US" dirty="0"/>
              <a:t> mentioned in the song on the map.</a:t>
            </a:r>
          </a:p>
          <a:p>
            <a:r>
              <a:rPr lang="en-US" dirty="0"/>
              <a:t>Each group lists </a:t>
            </a:r>
            <a:r>
              <a:rPr lang="en-US" dirty="0">
                <a:solidFill>
                  <a:srgbClr val="FF0000"/>
                </a:solidFill>
              </a:rPr>
              <a:t>five new words or expressions</a:t>
            </a:r>
          </a:p>
          <a:p>
            <a:r>
              <a:rPr lang="en-US" dirty="0"/>
              <a:t>Each group makes a </a:t>
            </a:r>
            <a:r>
              <a:rPr lang="en-US" dirty="0">
                <a:solidFill>
                  <a:srgbClr val="FF0000"/>
                </a:solidFill>
              </a:rPr>
              <a:t>travel brochure or poster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5" name="Picture 4" descr="A view of a river&#10;&#10;Description automatically generated">
            <a:extLst>
              <a:ext uri="{FF2B5EF4-FFF2-40B4-BE49-F238E27FC236}">
                <a16:creationId xmlns:a16="http://schemas.microsoft.com/office/drawing/2014/main" id="{796E7ECE-6D9F-424E-8A09-6DA2D152D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6621" y="-19050"/>
            <a:ext cx="3733800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470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A7194-A23D-2244-8181-DF9D217B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2" y="218732"/>
            <a:ext cx="9603275" cy="1049235"/>
          </a:xfrm>
        </p:spPr>
        <p:txBody>
          <a:bodyPr/>
          <a:lstStyle/>
          <a:p>
            <a:r>
              <a:rPr lang="en-US" dirty="0"/>
              <a:t>Video Materials</a:t>
            </a:r>
            <a:br>
              <a:rPr lang="en-US" dirty="0"/>
            </a:br>
            <a:r>
              <a:rPr lang="en-US" dirty="0"/>
              <a:t>Think- Pair- Share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C6487-18D3-2D43-AFC6-D2743A37492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6" y="1885950"/>
            <a:ext cx="10709032" cy="3786188"/>
          </a:xfrm>
        </p:spPr>
        <p:txBody>
          <a:bodyPr>
            <a:normAutofit/>
          </a:bodyPr>
          <a:lstStyle/>
          <a:p>
            <a:r>
              <a:rPr lang="en-US" sz="3600" dirty="0"/>
              <a:t>Talk about an experience you have had learning a language while the teacher used a video?</a:t>
            </a:r>
          </a:p>
          <a:p>
            <a:r>
              <a:rPr lang="en-US" sz="3600" dirty="0"/>
              <a:t>Have you ever used a video to teach your language? </a:t>
            </a:r>
          </a:p>
        </p:txBody>
      </p:sp>
    </p:spTree>
    <p:extLst>
      <p:ext uri="{BB962C8B-B14F-4D97-AF65-F5344CB8AC3E}">
        <p14:creationId xmlns:p14="http://schemas.microsoft.com/office/powerpoint/2010/main" val="27735872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5022D-D1A0-1940-B73D-7C6A6B75C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Video: making onion Pancakes</a:t>
            </a:r>
            <a:br>
              <a:rPr lang="en-US" dirty="0"/>
            </a:br>
            <a:r>
              <a:rPr lang="en-US" sz="2000" dirty="0">
                <a:hlinkClick r:id="rId2"/>
              </a:rPr>
              <a:t>https://www.youtube.com/watch?v=0Qk76A7D-r8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 descr="A person sitting at a table in front of a window&#10;&#10;Description automatically generated">
            <a:extLst>
              <a:ext uri="{FF2B5EF4-FFF2-40B4-BE49-F238E27FC236}">
                <a16:creationId xmlns:a16="http://schemas.microsoft.com/office/drawing/2014/main" id="{756970AD-F542-F445-8C65-5E5AE33626C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308727" y="2045147"/>
            <a:ext cx="5318125" cy="3163293"/>
          </a:xfrm>
        </p:spPr>
      </p:pic>
      <p:pic>
        <p:nvPicPr>
          <p:cNvPr id="7" name="Picture 6" descr="A sandwich sitting on top of a wooden cutting board&#10;&#10;Description automatically generated">
            <a:extLst>
              <a:ext uri="{FF2B5EF4-FFF2-40B4-BE49-F238E27FC236}">
                <a16:creationId xmlns:a16="http://schemas.microsoft.com/office/drawing/2014/main" id="{11581A20-AE7D-9F4A-B798-1A0A27DE5F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09" y="2045147"/>
            <a:ext cx="5603891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6479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8E92E-B77C-7B41-AD7D-6DA73E61E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7232" y="218732"/>
            <a:ext cx="9603275" cy="567081"/>
          </a:xfrm>
        </p:spPr>
        <p:txBody>
          <a:bodyPr>
            <a:normAutofit fontScale="90000"/>
          </a:bodyPr>
          <a:lstStyle/>
          <a:p>
            <a:r>
              <a:rPr lang="en-US" dirty="0"/>
              <a:t>Intensive  video  Viewing (1-4 minutes)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C6B56-00FA-334D-9B8E-614375403B3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7188" y="942975"/>
            <a:ext cx="10723319" cy="46434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Pre:</a:t>
            </a:r>
          </a:p>
          <a:p>
            <a:r>
              <a:rPr lang="en-US" dirty="0">
                <a:solidFill>
                  <a:srgbClr val="FF0000"/>
                </a:solidFill>
              </a:rPr>
              <a:t>The point of entry – hook them</a:t>
            </a:r>
          </a:p>
          <a:p>
            <a:pPr lvl="1"/>
            <a:r>
              <a:rPr lang="en-US" dirty="0"/>
              <a:t>Picture, title, sentence, video still</a:t>
            </a:r>
          </a:p>
          <a:p>
            <a:pPr lvl="1"/>
            <a:r>
              <a:rPr lang="en-US" dirty="0"/>
              <a:t>“I knew they’d come for me.  I knew I had no escape.”</a:t>
            </a:r>
          </a:p>
          <a:p>
            <a:pPr lvl="2"/>
            <a:r>
              <a:rPr lang="en-US" b="1" dirty="0"/>
              <a:t>Who might have said this sentence, to whom, and under what circumstances</a:t>
            </a:r>
          </a:p>
          <a:p>
            <a:r>
              <a:rPr lang="en-US" dirty="0"/>
              <a:t>Give students only those vocabulary words absolutely essential to complete the first task</a:t>
            </a:r>
          </a:p>
          <a:p>
            <a:r>
              <a:rPr lang="en-US" dirty="0">
                <a:solidFill>
                  <a:srgbClr val="FF0000"/>
                </a:solidFill>
              </a:rPr>
              <a:t>Sound Off</a:t>
            </a:r>
          </a:p>
          <a:p>
            <a:pPr lvl="1"/>
            <a:r>
              <a:rPr lang="en-US" dirty="0"/>
              <a:t>Turn the sound off and watch only the images.   Have the students predict what the video will be about.</a:t>
            </a:r>
          </a:p>
          <a:p>
            <a:r>
              <a:rPr lang="en-US" dirty="0">
                <a:solidFill>
                  <a:srgbClr val="FF0000"/>
                </a:solidFill>
              </a:rPr>
              <a:t>Vision Off</a:t>
            </a:r>
          </a:p>
          <a:p>
            <a:pPr lvl="1"/>
            <a:r>
              <a:rPr lang="en-US" dirty="0"/>
              <a:t>Cover up the screen and have the students listen.  Have them predict what the characters look like, where the scene takes place and what actions are going on.</a:t>
            </a:r>
          </a:p>
          <a:p>
            <a:r>
              <a:rPr lang="en-US" dirty="0">
                <a:solidFill>
                  <a:srgbClr val="FF0000"/>
                </a:solidFill>
              </a:rPr>
              <a:t>Split Screen</a:t>
            </a:r>
          </a:p>
          <a:p>
            <a:pPr lvl="1"/>
            <a:r>
              <a:rPr lang="en-US" dirty="0"/>
              <a:t>Cover up half of the screen</a:t>
            </a:r>
          </a:p>
        </p:txBody>
      </p:sp>
    </p:spTree>
    <p:extLst>
      <p:ext uri="{BB962C8B-B14F-4D97-AF65-F5344CB8AC3E}">
        <p14:creationId xmlns:p14="http://schemas.microsoft.com/office/powerpoint/2010/main" val="11782654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8E92E-B77C-7B41-AD7D-6DA73E61E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7232" y="218732"/>
            <a:ext cx="9603275" cy="567081"/>
          </a:xfrm>
        </p:spPr>
        <p:txBody>
          <a:bodyPr>
            <a:normAutofit fontScale="90000"/>
          </a:bodyPr>
          <a:lstStyle/>
          <a:p>
            <a:r>
              <a:rPr lang="en-US" dirty="0"/>
              <a:t>Intensive  video  Viewing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C6B56-00FA-334D-9B8E-614375403B3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7188" y="942975"/>
            <a:ext cx="10723319" cy="4643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During:</a:t>
            </a:r>
          </a:p>
          <a:p>
            <a:r>
              <a:rPr lang="en-US" dirty="0"/>
              <a:t>Select a key scene and have a </a:t>
            </a:r>
            <a:r>
              <a:rPr lang="en-US" dirty="0">
                <a:solidFill>
                  <a:srgbClr val="FF0000"/>
                </a:solidFill>
              </a:rPr>
              <a:t>cloze (gap-filling activity)</a:t>
            </a:r>
          </a:p>
          <a:p>
            <a:r>
              <a:rPr lang="en-US" dirty="0"/>
              <a:t>Spotting your sentence</a:t>
            </a:r>
          </a:p>
          <a:p>
            <a:r>
              <a:rPr lang="en-US" dirty="0"/>
              <a:t>Sequencing sentences according to plot</a:t>
            </a:r>
          </a:p>
          <a:p>
            <a:r>
              <a:rPr lang="en-US" dirty="0"/>
              <a:t>Building up backwards</a:t>
            </a:r>
          </a:p>
          <a:p>
            <a:r>
              <a:rPr lang="en-US" dirty="0">
                <a:solidFill>
                  <a:srgbClr val="FF0000"/>
                </a:solidFill>
              </a:rPr>
              <a:t>Using Transcripts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12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8E92E-B77C-7B41-AD7D-6DA73E61E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7232" y="218732"/>
            <a:ext cx="9603275" cy="567081"/>
          </a:xfrm>
        </p:spPr>
        <p:txBody>
          <a:bodyPr>
            <a:normAutofit fontScale="90000"/>
          </a:bodyPr>
          <a:lstStyle/>
          <a:p>
            <a:r>
              <a:rPr lang="en-US" dirty="0"/>
              <a:t>Intensive  video  Viewing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C6B56-00FA-334D-9B8E-614375403B3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7188" y="942975"/>
            <a:ext cx="10723319" cy="4643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Post:</a:t>
            </a:r>
          </a:p>
          <a:p>
            <a:r>
              <a:rPr lang="en-US" dirty="0"/>
              <a:t>Working with </a:t>
            </a:r>
            <a:r>
              <a:rPr lang="en-US" dirty="0">
                <a:solidFill>
                  <a:srgbClr val="FF0000"/>
                </a:solidFill>
              </a:rPr>
              <a:t>language</a:t>
            </a:r>
          </a:p>
          <a:p>
            <a:r>
              <a:rPr lang="en-US" dirty="0">
                <a:solidFill>
                  <a:srgbClr val="FF0000"/>
                </a:solidFill>
              </a:rPr>
              <a:t>Acting out a scene and writing a script</a:t>
            </a:r>
          </a:p>
          <a:p>
            <a:r>
              <a:rPr lang="en-US" dirty="0">
                <a:solidFill>
                  <a:srgbClr val="FF0000"/>
                </a:solidFill>
              </a:rPr>
              <a:t>Making their own follow-up video</a:t>
            </a:r>
          </a:p>
          <a:p>
            <a:pPr lvl="1"/>
            <a:r>
              <a:rPr lang="en-US" dirty="0"/>
              <a:t>New ending</a:t>
            </a:r>
          </a:p>
          <a:p>
            <a:pPr lvl="1"/>
            <a:r>
              <a:rPr lang="en-US" dirty="0"/>
              <a:t>Perspective from a different character</a:t>
            </a:r>
          </a:p>
          <a:p>
            <a:r>
              <a:rPr lang="en-US" dirty="0"/>
              <a:t>Write a simple summary of the video</a:t>
            </a:r>
          </a:p>
          <a:p>
            <a:r>
              <a:rPr lang="en-US" dirty="0"/>
              <a:t>Write a critique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092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8220A-1F6A-3248-9DBE-F4FD58B9B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BA12C-C276-CF4C-9BBD-6EAA9A3E950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Think about a lesson you want to teach.  </a:t>
            </a:r>
          </a:p>
          <a:p>
            <a:pPr lvl="1"/>
            <a:r>
              <a:rPr lang="en-US" dirty="0"/>
              <a:t>Decide on an authentic material (reading text, video, song, etc.)</a:t>
            </a:r>
          </a:p>
          <a:p>
            <a:pPr lvl="1"/>
            <a:r>
              <a:rPr lang="en-US" dirty="0"/>
              <a:t>How will you use the materials?  How will you teach the language and content? </a:t>
            </a:r>
          </a:p>
        </p:txBody>
      </p:sp>
    </p:spTree>
    <p:extLst>
      <p:ext uri="{BB962C8B-B14F-4D97-AF65-F5344CB8AC3E}">
        <p14:creationId xmlns:p14="http://schemas.microsoft.com/office/powerpoint/2010/main" val="163531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67FEF-41A8-7549-B6D6-876AD8428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28589"/>
            <a:ext cx="9603275" cy="842962"/>
          </a:xfrm>
        </p:spPr>
        <p:txBody>
          <a:bodyPr>
            <a:normAutofit/>
          </a:bodyPr>
          <a:lstStyle/>
          <a:p>
            <a:r>
              <a:rPr lang="en-US" dirty="0"/>
              <a:t>Authentic 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AFC85-E2BF-0946-922E-24318B02D72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685801"/>
            <a:ext cx="11569700" cy="50577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“Authentic” materials are materials taken from </a:t>
            </a:r>
            <a:r>
              <a:rPr lang="en-US" sz="2800" dirty="0">
                <a:solidFill>
                  <a:srgbClr val="C00000"/>
                </a:solidFill>
              </a:rPr>
              <a:t>real-life</a:t>
            </a:r>
            <a:r>
              <a:rPr lang="en-US" sz="2800" dirty="0"/>
              <a:t> contexts beyond the classroom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281588D-F4E3-494E-ABC4-4C4D194A09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75313"/>
              </p:ext>
            </p:extLst>
          </p:nvPr>
        </p:nvGraphicFramePr>
        <p:xfrm>
          <a:off x="2442426" y="1528763"/>
          <a:ext cx="7104007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5526">
                  <a:extLst>
                    <a:ext uri="{9D8B030D-6E8A-4147-A177-3AD203B41FA5}">
                      <a16:colId xmlns:a16="http://schemas.microsoft.com/office/drawing/2014/main" val="1513523454"/>
                    </a:ext>
                  </a:extLst>
                </a:gridCol>
                <a:gridCol w="2134450">
                  <a:extLst>
                    <a:ext uri="{9D8B030D-6E8A-4147-A177-3AD203B41FA5}">
                      <a16:colId xmlns:a16="http://schemas.microsoft.com/office/drawing/2014/main" val="1979628819"/>
                    </a:ext>
                  </a:extLst>
                </a:gridCol>
                <a:gridCol w="2174031">
                  <a:extLst>
                    <a:ext uri="{9D8B030D-6E8A-4147-A177-3AD203B41FA5}">
                      <a16:colId xmlns:a16="http://schemas.microsoft.com/office/drawing/2014/main" val="2570001103"/>
                    </a:ext>
                  </a:extLst>
                </a:gridCol>
              </a:tblGrid>
              <a:tr h="261319">
                <a:tc>
                  <a:txBody>
                    <a:bodyPr/>
                    <a:lstStyle/>
                    <a:p>
                      <a:r>
                        <a:rPr lang="en-US" dirty="0"/>
                        <a:t>Written Materials: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Video: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Audio: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92034"/>
                  </a:ext>
                </a:extLst>
              </a:tr>
              <a:tr h="2417203">
                <a:tc>
                  <a:txBody>
                    <a:bodyPr/>
                    <a:lstStyle/>
                    <a:p>
                      <a:r>
                        <a:rPr lang="en-US" dirty="0"/>
                        <a:t>Recipes</a:t>
                      </a:r>
                    </a:p>
                    <a:p>
                      <a:r>
                        <a:rPr lang="en-US" dirty="0"/>
                        <a:t>Brochures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Menus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Travel Schedules and Maps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Travel literature</a:t>
                      </a:r>
                    </a:p>
                    <a:p>
                      <a:r>
                        <a:rPr lang="en-US" dirty="0"/>
                        <a:t>Theatre programs</a:t>
                      </a:r>
                    </a:p>
                    <a:p>
                      <a:r>
                        <a:rPr lang="en-US" dirty="0"/>
                        <a:t>Movie reviews</a:t>
                      </a:r>
                    </a:p>
                    <a:p>
                      <a:r>
                        <a:rPr lang="en-US" dirty="0"/>
                        <a:t>Literature</a:t>
                      </a:r>
                    </a:p>
                    <a:p>
                      <a:r>
                        <a:rPr lang="en-US" dirty="0"/>
                        <a:t>Poems</a:t>
                      </a:r>
                    </a:p>
                    <a:p>
                      <a:r>
                        <a:rPr lang="en-US" dirty="0"/>
                        <a:t>Newspaper headlines/articles</a:t>
                      </a:r>
                    </a:p>
                    <a:p>
                      <a:r>
                        <a:rPr lang="en-US" dirty="0"/>
                        <a:t>Advertisements</a:t>
                      </a:r>
                    </a:p>
                    <a:p>
                      <a:r>
                        <a:rPr lang="en-US" dirty="0"/>
                        <a:t>Receipts/catalogues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Feature films</a:t>
                      </a:r>
                    </a:p>
                    <a:p>
                      <a:r>
                        <a:rPr lang="en-US" dirty="0"/>
                        <a:t>Documentaries</a:t>
                      </a:r>
                    </a:p>
                    <a:p>
                      <a:r>
                        <a:rPr lang="en-US" dirty="0"/>
                        <a:t>News programs</a:t>
                      </a:r>
                    </a:p>
                    <a:p>
                      <a:r>
                        <a:rPr lang="en-US" dirty="0"/>
                        <a:t>Situation comedies</a:t>
                      </a:r>
                    </a:p>
                    <a:p>
                      <a:r>
                        <a:rPr lang="en-US" dirty="0"/>
                        <a:t>Talk shows</a:t>
                      </a:r>
                    </a:p>
                    <a:p>
                      <a:r>
                        <a:rPr lang="en-US" dirty="0"/>
                        <a:t>Television news commercials</a:t>
                      </a:r>
                    </a:p>
                    <a:p>
                      <a:r>
                        <a:rPr lang="en-US" dirty="0"/>
                        <a:t>Music videos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Pop//Folk songs</a:t>
                      </a:r>
                    </a:p>
                    <a:p>
                      <a:r>
                        <a:rPr lang="en-US" dirty="0"/>
                        <a:t>Interviews</a:t>
                      </a:r>
                    </a:p>
                    <a:p>
                      <a:r>
                        <a:rPr lang="en-US" dirty="0"/>
                        <a:t>Audio books or poetry</a:t>
                      </a:r>
                    </a:p>
                    <a:p>
                      <a:r>
                        <a:rPr lang="en-US" dirty="0"/>
                        <a:t>Comedy recordings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341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7771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218FB-17A2-B24D-A8B6-B4B69AAFC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 – Pair- Share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B4CE6-458C-7B44-9909-3D929B6DE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Share a time when a teacher used authentic materials to teach language and culture</a:t>
            </a:r>
          </a:p>
          <a:p>
            <a:pPr marL="3657600" lvl="8" indent="0">
              <a:buNone/>
            </a:pPr>
            <a:r>
              <a:rPr lang="en-US" sz="2800" dirty="0"/>
              <a:t>or </a:t>
            </a:r>
          </a:p>
          <a:p>
            <a:r>
              <a:rPr lang="en-US" sz="2800" dirty="0"/>
              <a:t>a time that you used authentic materials to teach language and culture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278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54FF0-8501-734A-B4DD-9821FC96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515" y="165100"/>
            <a:ext cx="9603275" cy="67991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Principles when using authentic 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048AE-5EBD-9547-970D-371B10C181F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048216"/>
            <a:ext cx="10394707" cy="4583150"/>
          </a:xfrm>
        </p:spPr>
        <p:txBody>
          <a:bodyPr>
            <a:normAutofit/>
          </a:bodyPr>
          <a:lstStyle/>
          <a:p>
            <a:r>
              <a:rPr lang="en-US" sz="2400" dirty="0"/>
              <a:t>Students </a:t>
            </a:r>
            <a:r>
              <a:rPr lang="en-US" sz="2400" dirty="0">
                <a:solidFill>
                  <a:srgbClr val="FF0000"/>
                </a:solidFill>
              </a:rPr>
              <a:t>don’t have to understand</a:t>
            </a:r>
            <a:r>
              <a:rPr lang="en-US" sz="2400" dirty="0"/>
              <a:t> every word</a:t>
            </a:r>
          </a:p>
          <a:p>
            <a:r>
              <a:rPr lang="en-US" sz="2400" dirty="0"/>
              <a:t>Texts are not sacred – they can be altered or played with.</a:t>
            </a:r>
          </a:p>
          <a:p>
            <a:r>
              <a:rPr lang="en-US" sz="2400" dirty="0"/>
              <a:t>Look at </a:t>
            </a:r>
            <a:r>
              <a:rPr lang="en-US" sz="2400" dirty="0">
                <a:solidFill>
                  <a:srgbClr val="FF0000"/>
                </a:solidFill>
              </a:rPr>
              <a:t>content and meaning first</a:t>
            </a:r>
            <a:r>
              <a:rPr lang="en-US" sz="2400" dirty="0"/>
              <a:t>, form (grammar and vocabulary) later.</a:t>
            </a:r>
          </a:p>
          <a:p>
            <a:r>
              <a:rPr lang="en-US" sz="2400" dirty="0"/>
              <a:t>Use materials as </a:t>
            </a:r>
            <a:r>
              <a:rPr lang="en-US" sz="2400" dirty="0">
                <a:solidFill>
                  <a:srgbClr val="FF0000"/>
                </a:solidFill>
              </a:rPr>
              <a:t>interactively</a:t>
            </a:r>
            <a:r>
              <a:rPr lang="en-US" sz="2400" dirty="0"/>
              <a:t> as possible.</a:t>
            </a:r>
          </a:p>
          <a:p>
            <a:r>
              <a:rPr lang="en-US" sz="2400" dirty="0"/>
              <a:t>Focus on what will stimulate </a:t>
            </a:r>
            <a:r>
              <a:rPr lang="en-US" sz="2400" dirty="0">
                <a:solidFill>
                  <a:srgbClr val="FF0000"/>
                </a:solidFill>
              </a:rPr>
              <a:t>students’ interest </a:t>
            </a:r>
            <a:r>
              <a:rPr lang="en-US" sz="2400" dirty="0"/>
              <a:t>(think about the entry into a task or ”hook”).</a:t>
            </a:r>
          </a:p>
          <a:p>
            <a:r>
              <a:rPr lang="en-US" sz="2400" dirty="0">
                <a:solidFill>
                  <a:srgbClr val="FF0000"/>
                </a:solidFill>
              </a:rPr>
              <a:t>Vary the task,</a:t>
            </a:r>
            <a:r>
              <a:rPr lang="en-US" sz="2400" dirty="0"/>
              <a:t> not just the text</a:t>
            </a:r>
          </a:p>
          <a:p>
            <a:r>
              <a:rPr lang="en-US" sz="2400" dirty="0">
                <a:solidFill>
                  <a:srgbClr val="FF0000"/>
                </a:solidFill>
              </a:rPr>
              <a:t>Integrate</a:t>
            </a:r>
            <a:r>
              <a:rPr lang="en-US" sz="2400" dirty="0"/>
              <a:t> reading/listening with other skills</a:t>
            </a:r>
          </a:p>
        </p:txBody>
      </p:sp>
    </p:spTree>
    <p:extLst>
      <p:ext uri="{BB962C8B-B14F-4D97-AF65-F5344CB8AC3E}">
        <p14:creationId xmlns:p14="http://schemas.microsoft.com/office/powerpoint/2010/main" val="1679618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56B0E-03D9-F848-AFB8-87DE553F8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950" y="246959"/>
            <a:ext cx="9603275" cy="1049235"/>
          </a:xfrm>
        </p:spPr>
        <p:txBody>
          <a:bodyPr/>
          <a:lstStyle/>
          <a:p>
            <a:r>
              <a:rPr lang="en-US" b="1" dirty="0"/>
              <a:t>Written Texts </a:t>
            </a:r>
            <a:r>
              <a:rPr lang="en-US" b="1" dirty="0">
                <a:solidFill>
                  <a:srgbClr val="FF0000"/>
                </a:solidFill>
              </a:rPr>
              <a:t>(Beginning Level)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6F911-3652-454C-BDFE-773EFD7B656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296194"/>
            <a:ext cx="10394707" cy="4078391"/>
          </a:xfrm>
        </p:spPr>
        <p:txBody>
          <a:bodyPr>
            <a:normAutofit/>
          </a:bodyPr>
          <a:lstStyle/>
          <a:p>
            <a:r>
              <a:rPr lang="en-US" sz="2400" dirty="0"/>
              <a:t>What. kind of company is advertised here?</a:t>
            </a:r>
          </a:p>
          <a:p>
            <a:r>
              <a:rPr lang="en-US" sz="2400" dirty="0"/>
              <a:t>What is the address and phone number of the company?</a:t>
            </a:r>
          </a:p>
          <a:p>
            <a:r>
              <a:rPr lang="en-US" sz="2400" dirty="0"/>
              <a:t>Find the Polish names for:</a:t>
            </a:r>
          </a:p>
          <a:p>
            <a:pPr lvl="1"/>
            <a:r>
              <a:rPr lang="en-US" sz="2400" dirty="0"/>
              <a:t>Australia, Croatia, Egypt, France, Israel, London, Morocco, Paris, Portugal, Spain, Switzerland</a:t>
            </a:r>
          </a:p>
          <a:p>
            <a:r>
              <a:rPr lang="en-US" sz="2400" dirty="0"/>
              <a:t>What does </a:t>
            </a:r>
            <a:r>
              <a:rPr lang="en-US" sz="2400" dirty="0" err="1"/>
              <a:t>Wlochy</a:t>
            </a:r>
            <a:r>
              <a:rPr lang="en-US" sz="2400" dirty="0"/>
              <a:t> mean?</a:t>
            </a:r>
          </a:p>
          <a:p>
            <a:r>
              <a:rPr lang="en-US" sz="2400" dirty="0"/>
              <a:t>What do the numbers mean?</a:t>
            </a:r>
          </a:p>
        </p:txBody>
      </p:sp>
    </p:spTree>
    <p:extLst>
      <p:ext uri="{BB962C8B-B14F-4D97-AF65-F5344CB8AC3E}">
        <p14:creationId xmlns:p14="http://schemas.microsoft.com/office/powerpoint/2010/main" val="1094435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8f55291f4_0_0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SzPts val="1800"/>
            </a:pPr>
            <a:r>
              <a:rPr lang="en-US" dirty="0"/>
              <a:t>Techniques for Revisiting Content</a:t>
            </a:r>
            <a:endParaRPr dirty="0"/>
          </a:p>
          <a:p>
            <a:pPr algn="ctr">
              <a:lnSpc>
                <a:spcPct val="100000"/>
              </a:lnSpc>
              <a:spcBef>
                <a:spcPts val="0"/>
              </a:spcBef>
              <a:buSzPts val="1800"/>
            </a:pPr>
            <a:r>
              <a:rPr lang="en-US" dirty="0">
                <a:solidFill>
                  <a:srgbClr val="FF0000"/>
                </a:solidFill>
              </a:rPr>
              <a:t>The 5 Rs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51" name="Google Shape;151;g78f55291f4_0_0"/>
          <p:cNvSpPr txBox="1">
            <a:spLocks noGrp="1"/>
          </p:cNvSpPr>
          <p:nvPr>
            <p:ph type="body" idx="1"/>
          </p:nvPr>
        </p:nvSpPr>
        <p:spPr>
          <a:xfrm>
            <a:off x="1792675" y="1474700"/>
            <a:ext cx="9042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/>
          <a:p>
            <a:pPr marL="457200" indent="-381000">
              <a:lnSpc>
                <a:spcPct val="115000"/>
              </a:lnSpc>
              <a:spcBef>
                <a:spcPts val="360"/>
              </a:spcBef>
              <a:buSzPts val="2400"/>
              <a:buChar char="●"/>
            </a:pPr>
            <a:endParaRPr lang="en-US" sz="2400" b="1" dirty="0"/>
          </a:p>
          <a:p>
            <a:pPr marL="457200" indent="-381000">
              <a:lnSpc>
                <a:spcPct val="115000"/>
              </a:lnSpc>
              <a:spcBef>
                <a:spcPts val="360"/>
              </a:spcBef>
              <a:buSzPts val="2400"/>
              <a:buChar char="●"/>
            </a:pPr>
            <a:r>
              <a:rPr lang="en-US" sz="2400" b="1" dirty="0"/>
              <a:t>Report</a:t>
            </a:r>
            <a:r>
              <a:rPr lang="en-US" sz="2400" dirty="0"/>
              <a:t> (e.g. Think-pair-share, </a:t>
            </a:r>
            <a:r>
              <a:rPr lang="en-US" sz="2400" dirty="0">
                <a:solidFill>
                  <a:srgbClr val="C00000"/>
                </a:solidFill>
              </a:rPr>
              <a:t>jigsaw</a:t>
            </a:r>
            <a:r>
              <a:rPr lang="en-US" sz="2400" dirty="0"/>
              <a:t>)</a:t>
            </a:r>
            <a:endParaRPr sz="2400" dirty="0"/>
          </a:p>
          <a:p>
            <a:pPr marL="457200" indent="-381000">
              <a:lnSpc>
                <a:spcPct val="115000"/>
              </a:lnSpc>
              <a:spcBef>
                <a:spcPts val="0"/>
              </a:spcBef>
              <a:buSzPts val="2400"/>
              <a:buChar char="●"/>
            </a:pPr>
            <a:r>
              <a:rPr lang="en-US" sz="2400" b="1" dirty="0"/>
              <a:t>Reexamine </a:t>
            </a:r>
            <a:r>
              <a:rPr lang="en-US" sz="2400" dirty="0"/>
              <a:t>(e.g.,  reread/watch w a different goal/purpose)</a:t>
            </a:r>
            <a:endParaRPr sz="2400" dirty="0"/>
          </a:p>
          <a:p>
            <a:pPr marL="457200" indent="-381000">
              <a:lnSpc>
                <a:spcPct val="115000"/>
              </a:lnSpc>
              <a:spcBef>
                <a:spcPts val="0"/>
              </a:spcBef>
              <a:buSzPts val="2400"/>
              <a:buChar char="●"/>
            </a:pPr>
            <a:r>
              <a:rPr lang="en-US" sz="2400" b="1" dirty="0"/>
              <a:t>Repeat</a:t>
            </a:r>
            <a:r>
              <a:rPr lang="en-US" sz="2400" dirty="0"/>
              <a:t> (e.g., role-play, summarize. fishbowl activity)</a:t>
            </a:r>
            <a:endParaRPr sz="2400" dirty="0"/>
          </a:p>
          <a:p>
            <a:pPr marL="457200" indent="-381000">
              <a:lnSpc>
                <a:spcPct val="115000"/>
              </a:lnSpc>
              <a:spcBef>
                <a:spcPts val="0"/>
              </a:spcBef>
              <a:buSzPts val="2400"/>
              <a:buChar char="●"/>
            </a:pPr>
            <a:r>
              <a:rPr lang="en-US" sz="2400" b="1" dirty="0"/>
              <a:t>Reformat</a:t>
            </a:r>
            <a:r>
              <a:rPr lang="en-US" sz="2400" dirty="0"/>
              <a:t> (e.g., in a graphic organizer)</a:t>
            </a:r>
            <a:endParaRPr sz="2400" dirty="0"/>
          </a:p>
          <a:p>
            <a:pPr marL="457200" indent="-381000">
              <a:lnSpc>
                <a:spcPct val="115000"/>
              </a:lnSpc>
              <a:spcBef>
                <a:spcPts val="0"/>
              </a:spcBef>
              <a:buSzPts val="2400"/>
              <a:buChar char="●"/>
            </a:pPr>
            <a:r>
              <a:rPr lang="en-US" sz="2400" b="1" dirty="0"/>
              <a:t>Review</a:t>
            </a:r>
            <a:r>
              <a:rPr lang="en-US" sz="2400" dirty="0"/>
              <a:t> (e.g., for a poster, oral presentation, final project, debate)</a:t>
            </a:r>
            <a:endParaRPr sz="2400" dirty="0"/>
          </a:p>
          <a:p>
            <a:pPr marL="0" indent="0">
              <a:lnSpc>
                <a:spcPct val="115000"/>
              </a:lnSpc>
              <a:spcBef>
                <a:spcPts val="0"/>
              </a:spcBef>
              <a:buSzPts val="1800"/>
              <a:buNone/>
            </a:pPr>
            <a:endParaRPr sz="2400" dirty="0"/>
          </a:p>
          <a:p>
            <a:pPr marL="0" indent="0">
              <a:lnSpc>
                <a:spcPct val="115000"/>
              </a:lnSpc>
              <a:spcBef>
                <a:spcPts val="0"/>
              </a:spcBef>
              <a:buSzPts val="1800"/>
              <a:buNone/>
            </a:pPr>
            <a:endParaRPr sz="2400" dirty="0"/>
          </a:p>
          <a:p>
            <a:pPr marL="0" indent="0" algn="ctr">
              <a:lnSpc>
                <a:spcPct val="80000"/>
              </a:lnSpc>
              <a:spcBef>
                <a:spcPts val="544"/>
              </a:spcBef>
              <a:spcAft>
                <a:spcPts val="1600"/>
              </a:spcAft>
              <a:buClr>
                <a:srgbClr val="FF0000"/>
              </a:buClr>
              <a:buSzPts val="2720"/>
              <a:buNone/>
            </a:pPr>
            <a:r>
              <a:rPr lang="en-US" sz="2720" b="1" dirty="0">
                <a:solidFill>
                  <a:srgbClr val="FF0000"/>
                </a:solidFill>
              </a:rPr>
              <a:t>Repeated meaningful exposure</a:t>
            </a:r>
            <a:endParaRPr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397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3302C-1352-3241-8457-5801057FF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995" y="381001"/>
            <a:ext cx="10394706" cy="927100"/>
          </a:xfrm>
        </p:spPr>
        <p:txBody>
          <a:bodyPr>
            <a:normAutofit/>
          </a:bodyPr>
          <a:lstStyle/>
          <a:p>
            <a:r>
              <a:rPr lang="en-US" dirty="0"/>
              <a:t>Before- During-After reading activities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4904BE4-E15E-2A41-AE41-308026222F33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59759636"/>
              </p:ext>
            </p:extLst>
          </p:nvPr>
        </p:nvGraphicFramePr>
        <p:xfrm>
          <a:off x="685800" y="2063396"/>
          <a:ext cx="10394707" cy="3311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F5E4F33-91A5-D047-B54E-743E6F95F8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662895"/>
              </p:ext>
            </p:extLst>
          </p:nvPr>
        </p:nvGraphicFramePr>
        <p:xfrm>
          <a:off x="1295400" y="1483415"/>
          <a:ext cx="8127999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8008581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12465300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424692916"/>
                    </a:ext>
                  </a:extLst>
                </a:gridCol>
              </a:tblGrid>
              <a:tr h="4002985">
                <a:tc>
                  <a:txBody>
                    <a:bodyPr/>
                    <a:lstStyle/>
                    <a:p>
                      <a:r>
                        <a:rPr lang="en-US" dirty="0"/>
                        <a:t>Pre</a:t>
                      </a:r>
                    </a:p>
                    <a:p>
                      <a:endParaRPr lang="en-US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Activate prior knowledge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Make predictions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Teach vocabulary or match vocab to pictures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Preview text (title, headings, pictures, charts, etc.)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During</a:t>
                      </a:r>
                    </a:p>
                    <a:p>
                      <a:endParaRPr lang="en-US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Cloze exercises (fill in blanks)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jumbled sentences to put in order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Give questions to answer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Graphic organizers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Highlight language you want to teach.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After</a:t>
                      </a:r>
                    </a:p>
                    <a:p>
                      <a:endParaRPr lang="en-US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Make up or answer questions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Information gap activities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Role play and script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Rewrite ending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Rewrite from a different perspective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Give presentation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Make poster or brochure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Language activities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871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033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4AD0D-19B1-0D41-AC65-C8CAC74E2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515" y="147294"/>
            <a:ext cx="9603275" cy="1049235"/>
          </a:xfrm>
        </p:spPr>
        <p:txBody>
          <a:bodyPr/>
          <a:lstStyle/>
          <a:p>
            <a:r>
              <a:rPr lang="en-US" dirty="0"/>
              <a:t>Written Texts (Intermediate Level)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E87FA-1BB2-3A43-81D7-D746193076B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196530"/>
            <a:ext cx="10394707" cy="4532758"/>
          </a:xfrm>
        </p:spPr>
        <p:txBody>
          <a:bodyPr/>
          <a:lstStyle/>
          <a:p>
            <a:r>
              <a:rPr lang="en-US" dirty="0"/>
              <a:t>Making </a:t>
            </a:r>
            <a:r>
              <a:rPr lang="en-US" dirty="0" err="1"/>
              <a:t>Gado-gado</a:t>
            </a:r>
            <a:r>
              <a:rPr lang="en-US" dirty="0"/>
              <a:t>. (Indonesian recipe)</a:t>
            </a:r>
          </a:p>
        </p:txBody>
      </p:sp>
      <p:pic>
        <p:nvPicPr>
          <p:cNvPr id="5" name="Picture 4" descr="A bowl of food on a plate&#10;&#10;Description automatically generated">
            <a:extLst>
              <a:ext uri="{FF2B5EF4-FFF2-40B4-BE49-F238E27FC236}">
                <a16:creationId xmlns:a16="http://schemas.microsoft.com/office/drawing/2014/main" id="{533E3B0F-05A9-304E-AE14-406DFE829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825" y="1378670"/>
            <a:ext cx="4603750" cy="41006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E00031E-EE09-D94F-A02D-EC2B07D2FA6F}"/>
              </a:ext>
            </a:extLst>
          </p:cNvPr>
          <p:cNvSpPr/>
          <p:nvPr/>
        </p:nvSpPr>
        <p:spPr>
          <a:xfrm>
            <a:off x="88900" y="2678079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sz="2400" dirty="0">
                <a:solidFill>
                  <a:srgbClr val="FF0000"/>
                </a:solidFill>
              </a:rPr>
              <a:t>Think-Pair-Share</a:t>
            </a:r>
          </a:p>
          <a:p>
            <a:pPr lvl="1"/>
            <a:r>
              <a:rPr lang="en-US" sz="2400" dirty="0"/>
              <a:t>What pre reading activities would you do?</a:t>
            </a:r>
          </a:p>
          <a:p>
            <a:pPr lvl="1"/>
            <a:r>
              <a:rPr lang="en-US" sz="2400" dirty="0"/>
              <a:t>During reading activities?</a:t>
            </a:r>
          </a:p>
          <a:p>
            <a:pPr lvl="1"/>
            <a:r>
              <a:rPr lang="en-US" sz="2400" dirty="0"/>
              <a:t>Post reading activities?</a:t>
            </a:r>
          </a:p>
        </p:txBody>
      </p:sp>
    </p:spTree>
    <p:extLst>
      <p:ext uri="{BB962C8B-B14F-4D97-AF65-F5344CB8AC3E}">
        <p14:creationId xmlns:p14="http://schemas.microsoft.com/office/powerpoint/2010/main" val="274270609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1934</Words>
  <Application>Microsoft Macintosh PowerPoint</Application>
  <PresentationFormat>Widescreen</PresentationFormat>
  <Paragraphs>248</Paragraphs>
  <Slides>26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Gill Sans MT</vt:lpstr>
      <vt:lpstr>Gallery</vt:lpstr>
      <vt:lpstr>Using Authentic materials</vt:lpstr>
      <vt:lpstr>Objectives (I Can Statements) I can…</vt:lpstr>
      <vt:lpstr>Authentic Materials</vt:lpstr>
      <vt:lpstr>Think – Pair- Share</vt:lpstr>
      <vt:lpstr>Principles when using authentic materials</vt:lpstr>
      <vt:lpstr>Written Texts (Beginning Level)</vt:lpstr>
      <vt:lpstr>Techniques for Revisiting Content The 5 Rs</vt:lpstr>
      <vt:lpstr>Before- During-After reading activities</vt:lpstr>
      <vt:lpstr>Written Texts (Intermediate Level)</vt:lpstr>
      <vt:lpstr>                                      </vt:lpstr>
      <vt:lpstr>Written Texts (Intermediate/Advanced)</vt:lpstr>
      <vt:lpstr>Draw attention to Grammatical features in the reading</vt:lpstr>
      <vt:lpstr>Mujeres de Ojos Grandes p.155 segunda vez</vt:lpstr>
      <vt:lpstr>Poems </vt:lpstr>
      <vt:lpstr>Literature – Aunt Cecylia’s Adventure (Novel)</vt:lpstr>
      <vt:lpstr>Songs Think- Pair- Share</vt:lpstr>
      <vt:lpstr>Dui Bu Qi  Wo de Zhong wen bu hao</vt:lpstr>
      <vt:lpstr>Music Videos - the 12 Zodiacs</vt:lpstr>
      <vt:lpstr>Audio Materials Songs (pg. 61)</vt:lpstr>
      <vt:lpstr>Audio Materials Songs (pg. 61)</vt:lpstr>
      <vt:lpstr>Video Materials Think- Pair- Share</vt:lpstr>
      <vt:lpstr>Video: making onion Pancakes https://www.youtube.com/watch?v=0Qk76A7D-r8 </vt:lpstr>
      <vt:lpstr>Intensive  video  Viewing (1-4 minutes) </vt:lpstr>
      <vt:lpstr>Intensive  video  Viewing </vt:lpstr>
      <vt:lpstr>Intensive  video  Viewing </vt:lpstr>
      <vt:lpstr>Application: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Authentic materials</dc:title>
  <dc:creator>Ellen Knell</dc:creator>
  <cp:lastModifiedBy>Ellen Knell</cp:lastModifiedBy>
  <cp:revision>1</cp:revision>
  <dcterms:created xsi:type="dcterms:W3CDTF">2020-01-22T04:44:32Z</dcterms:created>
  <dcterms:modified xsi:type="dcterms:W3CDTF">2020-01-23T00:53:29Z</dcterms:modified>
</cp:coreProperties>
</file>