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1" r:id="rId1"/>
    <p:sldMasterId id="2147483648" r:id="rId2"/>
  </p:sldMasterIdLst>
  <p:handoutMasterIdLst>
    <p:handoutMasterId r:id="rId38"/>
  </p:handoutMasterIdLst>
  <p:sldIdLst>
    <p:sldId id="278" r:id="rId3"/>
    <p:sldId id="288" r:id="rId4"/>
    <p:sldId id="272" r:id="rId5"/>
    <p:sldId id="286" r:id="rId6"/>
    <p:sldId id="285" r:id="rId7"/>
    <p:sldId id="289" r:id="rId8"/>
    <p:sldId id="334" r:id="rId9"/>
    <p:sldId id="291" r:id="rId10"/>
    <p:sldId id="305" r:id="rId11"/>
    <p:sldId id="306" r:id="rId12"/>
    <p:sldId id="307" r:id="rId13"/>
    <p:sldId id="308" r:id="rId14"/>
    <p:sldId id="315" r:id="rId15"/>
    <p:sldId id="333" r:id="rId16"/>
    <p:sldId id="309" r:id="rId17"/>
    <p:sldId id="310" r:id="rId18"/>
    <p:sldId id="311" r:id="rId19"/>
    <p:sldId id="312" r:id="rId20"/>
    <p:sldId id="313" r:id="rId21"/>
    <p:sldId id="321" r:id="rId22"/>
    <p:sldId id="324" r:id="rId23"/>
    <p:sldId id="326" r:id="rId24"/>
    <p:sldId id="320" r:id="rId25"/>
    <p:sldId id="327" r:id="rId26"/>
    <p:sldId id="328" r:id="rId27"/>
    <p:sldId id="316" r:id="rId28"/>
    <p:sldId id="314" r:id="rId29"/>
    <p:sldId id="329" r:id="rId30"/>
    <p:sldId id="330" r:id="rId31"/>
    <p:sldId id="332" r:id="rId32"/>
    <p:sldId id="317" r:id="rId33"/>
    <p:sldId id="335" r:id="rId34"/>
    <p:sldId id="319" r:id="rId35"/>
    <p:sldId id="318" r:id="rId36"/>
    <p:sldId id="331" r:id="rId3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76" autoAdjust="0"/>
    <p:restoredTop sz="94660"/>
  </p:normalViewPr>
  <p:slideViewPr>
    <p:cSldViewPr snapToGrid="0">
      <p:cViewPr varScale="1">
        <p:scale>
          <a:sx n="103" d="100"/>
          <a:sy n="103" d="100"/>
        </p:scale>
        <p:origin x="390" y="102"/>
      </p:cViewPr>
      <p:guideLst/>
    </p:cSldViewPr>
  </p:slideViewPr>
  <p:notesTextViewPr>
    <p:cViewPr>
      <p:scale>
        <a:sx n="1" d="1"/>
        <a:sy n="1" d="1"/>
      </p:scale>
      <p:origin x="0" y="0"/>
    </p:cViewPr>
  </p:notesTextViewPr>
  <p:sorterViewPr>
    <p:cViewPr>
      <p:scale>
        <a:sx n="58" d="100"/>
        <a:sy n="58" d="100"/>
      </p:scale>
      <p:origin x="0" y="-210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7360EF16-B545-48B7-8F3B-1DB2F86308D8}" type="datetimeFigureOut">
              <a:rPr lang="en-US" smtClean="0"/>
              <a:t>2/7/2020</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B862C071-BC25-4AE4-8F58-597F0784FDF2}" type="slidenum">
              <a:rPr lang="en-US" smtClean="0"/>
              <a:t>‹#›</a:t>
            </a:fld>
            <a:endParaRPr lang="en-US"/>
          </a:p>
        </p:txBody>
      </p:sp>
    </p:spTree>
    <p:extLst>
      <p:ext uri="{BB962C8B-B14F-4D97-AF65-F5344CB8AC3E}">
        <p14:creationId xmlns:p14="http://schemas.microsoft.com/office/powerpoint/2010/main" val="249661428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30AE49-1CAB-433F-A353-C0C34B907BFE}"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B89C6-EB24-4342-B731-68B6C6C04503}" type="slidenum">
              <a:rPr lang="en-US" smtClean="0"/>
              <a:t>‹#›</a:t>
            </a:fld>
            <a:endParaRPr lang="en-US"/>
          </a:p>
        </p:txBody>
      </p:sp>
    </p:spTree>
    <p:extLst>
      <p:ext uri="{BB962C8B-B14F-4D97-AF65-F5344CB8AC3E}">
        <p14:creationId xmlns:p14="http://schemas.microsoft.com/office/powerpoint/2010/main" val="2011552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30AE49-1CAB-433F-A353-C0C34B907BFE}"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8B89C6-EB24-4342-B731-68B6C6C04503}" type="slidenum">
              <a:rPr lang="en-US" smtClean="0"/>
              <a:t>‹#›</a:t>
            </a:fld>
            <a:endParaRPr lang="en-US"/>
          </a:p>
        </p:txBody>
      </p:sp>
    </p:spTree>
    <p:extLst>
      <p:ext uri="{BB962C8B-B14F-4D97-AF65-F5344CB8AC3E}">
        <p14:creationId xmlns:p14="http://schemas.microsoft.com/office/powerpoint/2010/main" val="3286668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30AE49-1CAB-433F-A353-C0C34B907BFE}"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8B89C6-EB24-4342-B731-68B6C6C04503}" type="slidenum">
              <a:rPr lang="en-US" smtClean="0"/>
              <a:t>‹#›</a:t>
            </a:fld>
            <a:endParaRPr lang="en-US"/>
          </a:p>
        </p:txBody>
      </p:sp>
    </p:spTree>
    <p:extLst>
      <p:ext uri="{BB962C8B-B14F-4D97-AF65-F5344CB8AC3E}">
        <p14:creationId xmlns:p14="http://schemas.microsoft.com/office/powerpoint/2010/main" val="119626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30AE49-1CAB-433F-A353-C0C34B907BFE}"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8B89C6-EB24-4342-B731-68B6C6C04503}"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447723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30AE49-1CAB-433F-A353-C0C34B907BFE}"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8B89C6-EB24-4342-B731-68B6C6C04503}" type="slidenum">
              <a:rPr lang="en-US" smtClean="0"/>
              <a:t>‹#›</a:t>
            </a:fld>
            <a:endParaRPr lang="en-US"/>
          </a:p>
        </p:txBody>
      </p:sp>
    </p:spTree>
    <p:extLst>
      <p:ext uri="{BB962C8B-B14F-4D97-AF65-F5344CB8AC3E}">
        <p14:creationId xmlns:p14="http://schemas.microsoft.com/office/powerpoint/2010/main" val="3365287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230AE49-1CAB-433F-A353-C0C34B907BFE}" type="datetimeFigureOut">
              <a:rPr lang="en-US" smtClean="0"/>
              <a:t>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8B89C6-EB24-4342-B731-68B6C6C04503}" type="slidenum">
              <a:rPr lang="en-US" smtClean="0"/>
              <a:t>‹#›</a:t>
            </a:fld>
            <a:endParaRPr lang="en-US"/>
          </a:p>
        </p:txBody>
      </p:sp>
    </p:spTree>
    <p:extLst>
      <p:ext uri="{BB962C8B-B14F-4D97-AF65-F5344CB8AC3E}">
        <p14:creationId xmlns:p14="http://schemas.microsoft.com/office/powerpoint/2010/main" val="6273721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230AE49-1CAB-433F-A353-C0C34B907BFE}" type="datetimeFigureOut">
              <a:rPr lang="en-US" smtClean="0"/>
              <a:t>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8B89C6-EB24-4342-B731-68B6C6C04503}" type="slidenum">
              <a:rPr lang="en-US" smtClean="0"/>
              <a:t>‹#›</a:t>
            </a:fld>
            <a:endParaRPr lang="en-US"/>
          </a:p>
        </p:txBody>
      </p:sp>
    </p:spTree>
    <p:extLst>
      <p:ext uri="{BB962C8B-B14F-4D97-AF65-F5344CB8AC3E}">
        <p14:creationId xmlns:p14="http://schemas.microsoft.com/office/powerpoint/2010/main" val="23589482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30AE49-1CAB-433F-A353-C0C34B907BFE}"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B89C6-EB24-4342-B731-68B6C6C04503}" type="slidenum">
              <a:rPr lang="en-US" smtClean="0"/>
              <a:t>‹#›</a:t>
            </a:fld>
            <a:endParaRPr lang="en-US"/>
          </a:p>
        </p:txBody>
      </p:sp>
    </p:spTree>
    <p:extLst>
      <p:ext uri="{BB962C8B-B14F-4D97-AF65-F5344CB8AC3E}">
        <p14:creationId xmlns:p14="http://schemas.microsoft.com/office/powerpoint/2010/main" val="35376086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30AE49-1CAB-433F-A353-C0C34B907BFE}"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B89C6-EB24-4342-B731-68B6C6C04503}" type="slidenum">
              <a:rPr lang="en-US" smtClean="0"/>
              <a:t>‹#›</a:t>
            </a:fld>
            <a:endParaRPr lang="en-US"/>
          </a:p>
        </p:txBody>
      </p:sp>
    </p:spTree>
    <p:extLst>
      <p:ext uri="{BB962C8B-B14F-4D97-AF65-F5344CB8AC3E}">
        <p14:creationId xmlns:p14="http://schemas.microsoft.com/office/powerpoint/2010/main" val="42330134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DE4EED58-80DA-461E-B91E-F188D92E6BFB}"/>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B627111F-347F-44D8-9362-526146FB169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36F9FAD9-4AF6-48A8-961A-5F87135BCAD0}"/>
              </a:ext>
            </a:extLst>
          </p:cNvPr>
          <p:cNvSpPr>
            <a:spLocks noGrp="1" noChangeArrowheads="1"/>
          </p:cNvSpPr>
          <p:nvPr>
            <p:ph type="sldNum" sz="quarter" idx="12"/>
          </p:nvPr>
        </p:nvSpPr>
        <p:spPr>
          <a:ln/>
        </p:spPr>
        <p:txBody>
          <a:bodyPr/>
          <a:lstStyle>
            <a:lvl1pPr>
              <a:defRPr/>
            </a:lvl1pPr>
          </a:lstStyle>
          <a:p>
            <a:fld id="{437D8E9D-F1A9-4FF1-841B-C29EFDB1F028}" type="slidenum">
              <a:rPr lang="en-US" altLang="en-US"/>
              <a:pPr/>
              <a:t>‹#›</a:t>
            </a:fld>
            <a:endParaRPr lang="en-US" altLang="en-US"/>
          </a:p>
        </p:txBody>
      </p:sp>
    </p:spTree>
    <p:extLst>
      <p:ext uri="{BB962C8B-B14F-4D97-AF65-F5344CB8AC3E}">
        <p14:creationId xmlns:p14="http://schemas.microsoft.com/office/powerpoint/2010/main" val="3240970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45E400D9-DE37-417F-B93F-2B03293FB4D2}"/>
              </a:ext>
            </a:extLst>
          </p:cNvPr>
          <p:cNvSpPr>
            <a:spLocks noGrp="1" noChangeArrowheads="1"/>
          </p:cNvSpPr>
          <p:nvPr>
            <p:ph type="dt" sz="half" idx="10"/>
          </p:nvPr>
        </p:nvSpPr>
        <p:spPr>
          <a:ln/>
        </p:spPr>
        <p:txBody>
          <a:bodyPr/>
          <a:lstStyle>
            <a:lvl1pPr>
              <a:defRPr/>
            </a:lvl1pPr>
          </a:lstStyle>
          <a:p>
            <a:pPr>
              <a:defRPr/>
            </a:pPr>
            <a:endParaRPr lang="en-US" altLang="x-none"/>
          </a:p>
        </p:txBody>
      </p:sp>
      <p:sp>
        <p:nvSpPr>
          <p:cNvPr id="5" name="Rectangle 5">
            <a:extLst>
              <a:ext uri="{FF2B5EF4-FFF2-40B4-BE49-F238E27FC236}">
                <a16:creationId xmlns:a16="http://schemas.microsoft.com/office/drawing/2014/main" id="{5462273D-5400-4B28-8F08-CD3FB57C5A13}"/>
              </a:ext>
            </a:extLst>
          </p:cNvPr>
          <p:cNvSpPr>
            <a:spLocks noGrp="1" noChangeArrowheads="1"/>
          </p:cNvSpPr>
          <p:nvPr>
            <p:ph type="ftr" sz="quarter" idx="11"/>
          </p:nvPr>
        </p:nvSpPr>
        <p:spPr>
          <a:ln/>
        </p:spPr>
        <p:txBody>
          <a:bodyPr/>
          <a:lstStyle>
            <a:lvl1pPr>
              <a:defRPr/>
            </a:lvl1pPr>
          </a:lstStyle>
          <a:p>
            <a:pPr>
              <a:defRPr/>
            </a:pPr>
            <a:endParaRPr lang="en-US" altLang="x-none"/>
          </a:p>
        </p:txBody>
      </p:sp>
      <p:sp>
        <p:nvSpPr>
          <p:cNvPr id="6" name="Rectangle 6">
            <a:extLst>
              <a:ext uri="{FF2B5EF4-FFF2-40B4-BE49-F238E27FC236}">
                <a16:creationId xmlns:a16="http://schemas.microsoft.com/office/drawing/2014/main" id="{44E7C91E-9A9E-4F81-BE11-2B5BCCEB9FA7}"/>
              </a:ext>
            </a:extLst>
          </p:cNvPr>
          <p:cNvSpPr>
            <a:spLocks noGrp="1" noChangeArrowheads="1"/>
          </p:cNvSpPr>
          <p:nvPr>
            <p:ph type="sldNum" sz="quarter" idx="12"/>
          </p:nvPr>
        </p:nvSpPr>
        <p:spPr>
          <a:ln/>
        </p:spPr>
        <p:txBody>
          <a:bodyPr/>
          <a:lstStyle>
            <a:lvl1pPr>
              <a:defRPr/>
            </a:lvl1pPr>
          </a:lstStyle>
          <a:p>
            <a:pPr>
              <a:defRPr/>
            </a:pPr>
            <a:fld id="{294F3C74-ABC2-44CF-9E7D-FF577DFA3321}" type="slidenum">
              <a:rPr lang="en-US" altLang="x-none"/>
              <a:pPr>
                <a:defRPr/>
              </a:pPr>
              <a:t>‹#›</a:t>
            </a:fld>
            <a:endParaRPr lang="en-US" altLang="x-none"/>
          </a:p>
        </p:txBody>
      </p:sp>
    </p:spTree>
    <p:extLst>
      <p:ext uri="{BB962C8B-B14F-4D97-AF65-F5344CB8AC3E}">
        <p14:creationId xmlns:p14="http://schemas.microsoft.com/office/powerpoint/2010/main" val="3742590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30AE49-1CAB-433F-A353-C0C34B907BFE}"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B89C6-EB24-4342-B731-68B6C6C04503}" type="slidenum">
              <a:rPr lang="en-US" smtClean="0"/>
              <a:t>‹#›</a:t>
            </a:fld>
            <a:endParaRPr lang="en-US"/>
          </a:p>
        </p:txBody>
      </p:sp>
    </p:spTree>
    <p:extLst>
      <p:ext uri="{BB962C8B-B14F-4D97-AF65-F5344CB8AC3E}">
        <p14:creationId xmlns:p14="http://schemas.microsoft.com/office/powerpoint/2010/main" val="4624598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bg1"/>
                </a:solidFill>
                <a:latin typeface="Trebuchet MS"/>
                <a:cs typeface="Trebuchet M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2/7/2020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30AE49-1CAB-433F-A353-C0C34B907BFE}"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8B89C6-EB24-4342-B731-68B6C6C04503}" type="slidenum">
              <a:rPr lang="en-US" smtClean="0"/>
              <a:t>‹#›</a:t>
            </a:fld>
            <a:endParaRPr lang="en-US"/>
          </a:p>
        </p:txBody>
      </p:sp>
    </p:spTree>
    <p:extLst>
      <p:ext uri="{BB962C8B-B14F-4D97-AF65-F5344CB8AC3E}">
        <p14:creationId xmlns:p14="http://schemas.microsoft.com/office/powerpoint/2010/main" val="3947496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30AE49-1CAB-433F-A353-C0C34B907BFE}"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8B89C6-EB24-4342-B731-68B6C6C04503}" type="slidenum">
              <a:rPr lang="en-US" smtClean="0"/>
              <a:t>‹#›</a:t>
            </a:fld>
            <a:endParaRPr lang="en-US"/>
          </a:p>
        </p:txBody>
      </p:sp>
    </p:spTree>
    <p:extLst>
      <p:ext uri="{BB962C8B-B14F-4D97-AF65-F5344CB8AC3E}">
        <p14:creationId xmlns:p14="http://schemas.microsoft.com/office/powerpoint/2010/main" val="563922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30AE49-1CAB-433F-A353-C0C34B907BFE}" type="datetimeFigureOut">
              <a:rPr lang="en-US" smtClean="0"/>
              <a:t>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8B89C6-EB24-4342-B731-68B6C6C04503}" type="slidenum">
              <a:rPr lang="en-US" smtClean="0"/>
              <a:t>‹#›</a:t>
            </a:fld>
            <a:endParaRPr lang="en-US"/>
          </a:p>
        </p:txBody>
      </p:sp>
    </p:spTree>
    <p:extLst>
      <p:ext uri="{BB962C8B-B14F-4D97-AF65-F5344CB8AC3E}">
        <p14:creationId xmlns:p14="http://schemas.microsoft.com/office/powerpoint/2010/main" val="1398462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230AE49-1CAB-433F-A353-C0C34B907BFE}" type="datetimeFigureOut">
              <a:rPr lang="en-US" smtClean="0"/>
              <a:t>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8B89C6-EB24-4342-B731-68B6C6C04503}" type="slidenum">
              <a:rPr lang="en-US" smtClean="0"/>
              <a:t>‹#›</a:t>
            </a:fld>
            <a:endParaRPr lang="en-US"/>
          </a:p>
        </p:txBody>
      </p:sp>
    </p:spTree>
    <p:extLst>
      <p:ext uri="{BB962C8B-B14F-4D97-AF65-F5344CB8AC3E}">
        <p14:creationId xmlns:p14="http://schemas.microsoft.com/office/powerpoint/2010/main" val="4045362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D230AE49-1CAB-433F-A353-C0C34B907BFE}" type="datetimeFigureOut">
              <a:rPr lang="en-US" smtClean="0"/>
              <a:t>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8B89C6-EB24-4342-B731-68B6C6C04503}" type="slidenum">
              <a:rPr lang="en-US" smtClean="0"/>
              <a:t>‹#›</a:t>
            </a:fld>
            <a:endParaRPr lang="en-US"/>
          </a:p>
        </p:txBody>
      </p:sp>
    </p:spTree>
    <p:extLst>
      <p:ext uri="{BB962C8B-B14F-4D97-AF65-F5344CB8AC3E}">
        <p14:creationId xmlns:p14="http://schemas.microsoft.com/office/powerpoint/2010/main" val="2880233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30AE49-1CAB-433F-A353-C0C34B907BFE}"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8B89C6-EB24-4342-B731-68B6C6C04503}" type="slidenum">
              <a:rPr lang="en-US" smtClean="0"/>
              <a:t>‹#›</a:t>
            </a:fld>
            <a:endParaRPr lang="en-US"/>
          </a:p>
        </p:txBody>
      </p:sp>
    </p:spTree>
    <p:extLst>
      <p:ext uri="{BB962C8B-B14F-4D97-AF65-F5344CB8AC3E}">
        <p14:creationId xmlns:p14="http://schemas.microsoft.com/office/powerpoint/2010/main" val="1340033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30AE49-1CAB-433F-A353-C0C34B907BFE}"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8B89C6-EB24-4342-B731-68B6C6C04503}" type="slidenum">
              <a:rPr lang="en-US" smtClean="0"/>
              <a:t>‹#›</a:t>
            </a:fld>
            <a:endParaRPr lang="en-US"/>
          </a:p>
        </p:txBody>
      </p:sp>
    </p:spTree>
    <p:extLst>
      <p:ext uri="{BB962C8B-B14F-4D97-AF65-F5344CB8AC3E}">
        <p14:creationId xmlns:p14="http://schemas.microsoft.com/office/powerpoint/2010/main" val="1711705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2.xml"/><Relationship Id="rId1" Type="http://schemas.openxmlformats.org/officeDocument/2006/relationships/slideLayout" Target="../slideLayouts/slideLayout20.xml"/><Relationship Id="rId5" Type="http://schemas.openxmlformats.org/officeDocument/2006/relationships/image" Target="../media/image6.png"/><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8000">
              <a:schemeClr val="bg1">
                <a:tint val="90000"/>
                <a:lumMod val="110000"/>
              </a:schemeClr>
            </a:gs>
            <a:gs pos="100000">
              <a:schemeClr val="bg1">
                <a:shade val="64000"/>
                <a:lumMod val="88000"/>
              </a:schemeClr>
            </a:gs>
          </a:gsLst>
          <a:lin ang="5400000" scaled="0"/>
          <a:tileRect/>
        </a:gradFill>
        <a:effectLst/>
      </p:bgPr>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1">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D230AE49-1CAB-433F-A353-C0C34B907BFE}" type="datetimeFigureOut">
              <a:rPr lang="en-US" smtClean="0"/>
              <a:t>2/7/2020</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B18B89C6-EB24-4342-B731-68B6C6C04503}" type="slidenum">
              <a:rPr lang="en-US" smtClean="0"/>
              <a:t>‹#›</a:t>
            </a:fld>
            <a:endParaRPr lang="en-US"/>
          </a:p>
        </p:txBody>
      </p:sp>
    </p:spTree>
    <p:extLst>
      <p:ext uri="{BB962C8B-B14F-4D97-AF65-F5344CB8AC3E}">
        <p14:creationId xmlns:p14="http://schemas.microsoft.com/office/powerpoint/2010/main" val="3037836077"/>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 id="2147483816" r:id="rId15"/>
    <p:sldLayoutId id="2147483817" r:id="rId16"/>
    <p:sldLayoutId id="2147483818" r:id="rId17"/>
    <p:sldLayoutId id="2147483819" r:id="rId18"/>
    <p:sldLayoutId id="2147483820" r:id="rId19"/>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2192000" cy="6858000"/>
          </a:xfrm>
          <a:prstGeom prst="rect">
            <a:avLst/>
          </a:prstGeom>
          <a:blipFill>
            <a:blip r:embed="rId3" cstate="print"/>
            <a:stretch>
              <a:fillRect/>
            </a:stretch>
          </a:blipFill>
        </p:spPr>
        <p:txBody>
          <a:bodyPr wrap="square" lIns="0" tIns="0" rIns="0" bIns="0" rtlCol="0"/>
          <a:lstStyle/>
          <a:p>
            <a:endParaRPr/>
          </a:p>
        </p:txBody>
      </p:sp>
      <p:sp>
        <p:nvSpPr>
          <p:cNvPr id="17" name="bg object 17"/>
          <p:cNvSpPr/>
          <p:nvPr/>
        </p:nvSpPr>
        <p:spPr>
          <a:xfrm>
            <a:off x="0" y="1970532"/>
            <a:ext cx="10437876" cy="321563"/>
          </a:xfrm>
          <a:prstGeom prst="rect">
            <a:avLst/>
          </a:prstGeom>
          <a:blipFill>
            <a:blip r:embed="rId4" cstate="print"/>
            <a:stretch>
              <a:fillRect/>
            </a:stretch>
          </a:blipFill>
        </p:spPr>
        <p:txBody>
          <a:bodyPr wrap="square" lIns="0" tIns="0" rIns="0" bIns="0" rtlCol="0"/>
          <a:lstStyle/>
          <a:p>
            <a:endParaRPr/>
          </a:p>
        </p:txBody>
      </p:sp>
      <p:sp>
        <p:nvSpPr>
          <p:cNvPr id="18" name="bg object 18"/>
          <p:cNvSpPr/>
          <p:nvPr/>
        </p:nvSpPr>
        <p:spPr>
          <a:xfrm>
            <a:off x="10585704" y="1970532"/>
            <a:ext cx="1603248" cy="144779"/>
          </a:xfrm>
          <a:prstGeom prst="rect">
            <a:avLst/>
          </a:prstGeom>
          <a:blipFill>
            <a:blip r:embed="rId5" cstate="print"/>
            <a:stretch>
              <a:fillRect/>
            </a:stretch>
          </a:blipFill>
        </p:spPr>
        <p:txBody>
          <a:bodyPr wrap="square" lIns="0" tIns="0" rIns="0" bIns="0" rtlCol="0"/>
          <a:lstStyle/>
          <a:p>
            <a:endParaRPr/>
          </a:p>
        </p:txBody>
      </p:sp>
      <p:sp>
        <p:nvSpPr>
          <p:cNvPr id="19" name="bg object 19"/>
          <p:cNvSpPr/>
          <p:nvPr/>
        </p:nvSpPr>
        <p:spPr>
          <a:xfrm>
            <a:off x="0" y="609600"/>
            <a:ext cx="10438130" cy="1369060"/>
          </a:xfrm>
          <a:custGeom>
            <a:avLst/>
            <a:gdLst/>
            <a:ahLst/>
            <a:cxnLst/>
            <a:rect l="l" t="t" r="r" b="b"/>
            <a:pathLst>
              <a:path w="10438130" h="1369060">
                <a:moveTo>
                  <a:pt x="10437876" y="0"/>
                </a:moveTo>
                <a:lnTo>
                  <a:pt x="0" y="0"/>
                </a:lnTo>
                <a:lnTo>
                  <a:pt x="0" y="1368552"/>
                </a:lnTo>
                <a:lnTo>
                  <a:pt x="10437876" y="1368552"/>
                </a:lnTo>
                <a:lnTo>
                  <a:pt x="10437876" y="0"/>
                </a:lnTo>
                <a:close/>
              </a:path>
            </a:pathLst>
          </a:custGeom>
          <a:solidFill>
            <a:srgbClr val="252525"/>
          </a:solidFill>
        </p:spPr>
        <p:txBody>
          <a:bodyPr wrap="square" lIns="0" tIns="0" rIns="0" bIns="0" rtlCol="0"/>
          <a:lstStyle/>
          <a:p>
            <a:endParaRPr/>
          </a:p>
        </p:txBody>
      </p:sp>
      <p:sp>
        <p:nvSpPr>
          <p:cNvPr id="20" name="bg object 20"/>
          <p:cNvSpPr/>
          <p:nvPr/>
        </p:nvSpPr>
        <p:spPr>
          <a:xfrm>
            <a:off x="10585704" y="609600"/>
            <a:ext cx="1603375" cy="1369060"/>
          </a:xfrm>
          <a:custGeom>
            <a:avLst/>
            <a:gdLst/>
            <a:ahLst/>
            <a:cxnLst/>
            <a:rect l="l" t="t" r="r" b="b"/>
            <a:pathLst>
              <a:path w="1603375" h="1369060">
                <a:moveTo>
                  <a:pt x="1603248" y="0"/>
                </a:moveTo>
                <a:lnTo>
                  <a:pt x="0" y="0"/>
                </a:lnTo>
                <a:lnTo>
                  <a:pt x="0" y="1368552"/>
                </a:lnTo>
                <a:lnTo>
                  <a:pt x="1603248" y="1368552"/>
                </a:lnTo>
                <a:lnTo>
                  <a:pt x="1603248" y="0"/>
                </a:lnTo>
                <a:close/>
              </a:path>
            </a:pathLst>
          </a:custGeom>
          <a:solidFill>
            <a:srgbClr val="39CDE7"/>
          </a:solidFill>
        </p:spPr>
        <p:txBody>
          <a:bodyPr wrap="square" lIns="0" tIns="0" rIns="0" bIns="0" rtlCol="0"/>
          <a:lstStyle/>
          <a:p>
            <a:endParaRPr/>
          </a:p>
        </p:txBody>
      </p:sp>
      <p:sp>
        <p:nvSpPr>
          <p:cNvPr id="2" name="Holder 2"/>
          <p:cNvSpPr>
            <a:spLocks noGrp="1"/>
          </p:cNvSpPr>
          <p:nvPr>
            <p:ph type="title"/>
          </p:nvPr>
        </p:nvSpPr>
        <p:spPr>
          <a:xfrm>
            <a:off x="759053" y="965961"/>
            <a:ext cx="10673892" cy="574040"/>
          </a:xfrm>
          <a:prstGeom prst="rect">
            <a:avLst/>
          </a:prstGeom>
        </p:spPr>
        <p:txBody>
          <a:bodyPr wrap="square" lIns="0" tIns="0" rIns="0" bIns="0">
            <a:spAutoFit/>
          </a:bodyPr>
          <a:lstStyle>
            <a:lvl1pPr>
              <a:defRPr sz="3600" b="0" i="0">
                <a:solidFill>
                  <a:schemeClr val="bg1"/>
                </a:solidFill>
                <a:latin typeface="Trebuchet MS"/>
                <a:cs typeface="Trebuchet MS"/>
              </a:defRPr>
            </a:lvl1pPr>
          </a:lstStyle>
          <a:p>
            <a:endParaRPr/>
          </a:p>
        </p:txBody>
      </p:sp>
      <p:sp>
        <p:nvSpPr>
          <p:cNvPr id="3" name="Holder 3"/>
          <p:cNvSpPr>
            <a:spLocks noGrp="1"/>
          </p:cNvSpPr>
          <p:nvPr>
            <p:ph type="body" idx="1"/>
          </p:nvPr>
        </p:nvSpPr>
        <p:spPr>
          <a:xfrm>
            <a:off x="1298321" y="2657729"/>
            <a:ext cx="8385809" cy="344805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2/7/2020</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2" r:id="rId1"/>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3.e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14.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5.emf"/></Relationships>
</file>

<file path=ppt/slides/_rels/slide2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9.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780" y="1300785"/>
            <a:ext cx="10888824" cy="2509213"/>
          </a:xfrm>
        </p:spPr>
        <p:txBody>
          <a:bodyPr/>
          <a:lstStyle/>
          <a:p>
            <a:r>
              <a:rPr lang="en-US" dirty="0"/>
              <a:t>Top 10 Ideas for teaching Culture</a:t>
            </a:r>
          </a:p>
        </p:txBody>
      </p:sp>
      <p:sp>
        <p:nvSpPr>
          <p:cNvPr id="3" name="Subtitle 2"/>
          <p:cNvSpPr>
            <a:spLocks noGrp="1"/>
          </p:cNvSpPr>
          <p:nvPr>
            <p:ph type="subTitle" idx="1"/>
          </p:nvPr>
        </p:nvSpPr>
        <p:spPr>
          <a:xfrm>
            <a:off x="1524000" y="3602038"/>
            <a:ext cx="9144000" cy="2121868"/>
          </a:xfrm>
        </p:spPr>
        <p:txBody>
          <a:bodyPr>
            <a:normAutofit/>
          </a:bodyPr>
          <a:lstStyle/>
          <a:p>
            <a:r>
              <a:rPr lang="en-US" sz="4000" i="1" dirty="0">
                <a:solidFill>
                  <a:schemeClr val="tx1">
                    <a:lumMod val="95000"/>
                    <a:lumOff val="5000"/>
                  </a:schemeClr>
                </a:solidFill>
              </a:rPr>
              <a:t>Products, practices, perspectives</a:t>
            </a:r>
          </a:p>
          <a:p>
            <a:endParaRPr lang="en-US" dirty="0"/>
          </a:p>
          <a:p>
            <a:r>
              <a:rPr lang="en-US" dirty="0"/>
              <a:t>Dave Nielsen</a:t>
            </a:r>
          </a:p>
        </p:txBody>
      </p:sp>
    </p:spTree>
    <p:extLst>
      <p:ext uri="{BB962C8B-B14F-4D97-AF65-F5344CB8AC3E}">
        <p14:creationId xmlns:p14="http://schemas.microsoft.com/office/powerpoint/2010/main" val="2107678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hidden="1">
            <a:extLst>
              <a:ext uri="{FF2B5EF4-FFF2-40B4-BE49-F238E27FC236}">
                <a16:creationId xmlns:a16="http://schemas.microsoft.com/office/drawing/2014/main" id="{A6E15265-18DE-4DD7-B74A-92A058F03787}"/>
              </a:ext>
            </a:extLst>
          </p:cNvPr>
          <p:cNvSpPr>
            <a:spLocks noGrp="1" noChangeArrowheads="1"/>
          </p:cNvSpPr>
          <p:nvPr>
            <p:ph type="title"/>
          </p:nvPr>
        </p:nvSpPr>
        <p:spPr/>
        <p:txBody>
          <a:bodyPr/>
          <a:lstStyle/>
          <a:p>
            <a:pPr eaLnBrk="1" hangingPunct="1"/>
            <a:endParaRPr lang="en-US" altLang="en-US"/>
          </a:p>
        </p:txBody>
      </p:sp>
      <p:sp>
        <p:nvSpPr>
          <p:cNvPr id="19459" name="Rectangle 3" descr="babypowder">
            <a:extLst>
              <a:ext uri="{FF2B5EF4-FFF2-40B4-BE49-F238E27FC236}">
                <a16:creationId xmlns:a16="http://schemas.microsoft.com/office/drawing/2014/main" id="{A10866A4-060A-421E-8E10-385201635ECC}"/>
              </a:ext>
            </a:extLst>
          </p:cNvPr>
          <p:cNvSpPr>
            <a:spLocks noGrp="1" noChangeAspect="1" noChangeArrowheads="1"/>
          </p:cNvSpPr>
          <p:nvPr isPhoto="1"/>
        </p:nvSpPr>
        <p:spPr bwMode="auto">
          <a:xfrm>
            <a:off x="5791201" y="0"/>
            <a:ext cx="3979863" cy="6858000"/>
          </a:xfrm>
          <a:prstGeom prst="rect">
            <a:avLst/>
          </a:prstGeom>
          <a:blipFill dpi="0" rotWithShape="1">
            <a:blip r:embed="rId2"/>
            <a:srcRect/>
            <a:stretch>
              <a:fillRect/>
            </a:stretch>
          </a:blipFill>
          <a:ln w="9525">
            <a:solidFill>
              <a:schemeClr val="tx1"/>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9460" name="WordArt 4">
            <a:extLst>
              <a:ext uri="{FF2B5EF4-FFF2-40B4-BE49-F238E27FC236}">
                <a16:creationId xmlns:a16="http://schemas.microsoft.com/office/drawing/2014/main" id="{825184CF-EA63-4A1B-B603-FDDF795DAC91}"/>
              </a:ext>
            </a:extLst>
          </p:cNvPr>
          <p:cNvSpPr>
            <a:spLocks noChangeArrowheads="1" noChangeShapeType="1" noTextEdit="1"/>
          </p:cNvSpPr>
          <p:nvPr/>
        </p:nvSpPr>
        <p:spPr bwMode="auto">
          <a:xfrm>
            <a:off x="1524000" y="533400"/>
            <a:ext cx="5886450" cy="647700"/>
          </a:xfrm>
          <a:prstGeom prst="rect">
            <a:avLst/>
          </a:prstGeom>
        </p:spPr>
        <p:txBody>
          <a:bodyPr wrap="none" fromWordArt="1">
            <a:prstTxWarp prst="textPlain">
              <a:avLst>
                <a:gd name="adj" fmla="val 50000"/>
              </a:avLst>
            </a:prstTxWarp>
          </a:bodyPr>
          <a:lstStyle/>
          <a:p>
            <a:pPr algn="ctr"/>
            <a:r>
              <a:rPr lang="fr-FR" sz="3600" kern="10">
                <a:ln w="9525">
                  <a:solidFill>
                    <a:srgbClr val="000000"/>
                  </a:solidFill>
                  <a:round/>
                  <a:headEnd/>
                  <a:tailEnd/>
                </a:ln>
                <a:solidFill>
                  <a:srgbClr val="FFFFFF"/>
                </a:solidFill>
                <a:latin typeface="Arial Black" panose="020B0A04020102020204" pitchFamily="34" charset="0"/>
              </a:rPr>
              <a:t>Voici le poudre de bébé</a:t>
            </a:r>
            <a:endParaRPr lang="en-US" sz="3600" kern="10">
              <a:ln w="9525">
                <a:solidFill>
                  <a:srgbClr val="000000"/>
                </a:solidFill>
                <a:round/>
                <a:headEnd/>
                <a:tailEnd/>
              </a:ln>
              <a:solidFill>
                <a:srgbClr val="FFFFFF"/>
              </a:solidFill>
              <a:latin typeface="Arial Black" panose="020B0A04020102020204" pitchFamily="34" charset="0"/>
            </a:endParaRPr>
          </a:p>
        </p:txBody>
      </p:sp>
    </p:spTree>
    <p:extLst>
      <p:ext uri="{BB962C8B-B14F-4D97-AF65-F5344CB8AC3E}">
        <p14:creationId xmlns:p14="http://schemas.microsoft.com/office/powerpoint/2010/main" val="2836104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hidden="1">
            <a:extLst>
              <a:ext uri="{FF2B5EF4-FFF2-40B4-BE49-F238E27FC236}">
                <a16:creationId xmlns:a16="http://schemas.microsoft.com/office/drawing/2014/main" id="{07BE2A16-5C6E-464B-8155-BE261CB07E0A}"/>
              </a:ext>
            </a:extLst>
          </p:cNvPr>
          <p:cNvSpPr>
            <a:spLocks noGrp="1" noChangeArrowheads="1"/>
          </p:cNvSpPr>
          <p:nvPr>
            <p:ph type="title"/>
          </p:nvPr>
        </p:nvSpPr>
        <p:spPr/>
        <p:txBody>
          <a:bodyPr/>
          <a:lstStyle/>
          <a:p>
            <a:pPr eaLnBrk="1" hangingPunct="1"/>
            <a:endParaRPr lang="en-US" altLang="en-US"/>
          </a:p>
        </p:txBody>
      </p:sp>
      <p:sp>
        <p:nvSpPr>
          <p:cNvPr id="20483" name="Rectangle 3" descr="talc">
            <a:extLst>
              <a:ext uri="{FF2B5EF4-FFF2-40B4-BE49-F238E27FC236}">
                <a16:creationId xmlns:a16="http://schemas.microsoft.com/office/drawing/2014/main" id="{7E19792E-028E-42C0-8A9A-ED0B9669D76A}"/>
              </a:ext>
            </a:extLst>
          </p:cNvPr>
          <p:cNvSpPr>
            <a:spLocks noGrp="1" noChangeAspect="1" noChangeArrowheads="1"/>
          </p:cNvSpPr>
          <p:nvPr isPhoto="1"/>
        </p:nvSpPr>
        <p:spPr bwMode="auto">
          <a:xfrm>
            <a:off x="6553201" y="0"/>
            <a:ext cx="3616325" cy="6858000"/>
          </a:xfrm>
          <a:prstGeom prst="rect">
            <a:avLst/>
          </a:prstGeom>
          <a:blipFill dpi="0" rotWithShape="1">
            <a:blip r:embed="rId2"/>
            <a:srcRect/>
            <a:stretch>
              <a:fillRect/>
            </a:stretch>
          </a:blipFill>
          <a:ln w="9525">
            <a:solidFill>
              <a:schemeClr val="tx1"/>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484" name="Rectangle 4">
            <a:extLst>
              <a:ext uri="{FF2B5EF4-FFF2-40B4-BE49-F238E27FC236}">
                <a16:creationId xmlns:a16="http://schemas.microsoft.com/office/drawing/2014/main" id="{5EEA9E53-BB64-4738-81A6-AAC7204E68AD}"/>
              </a:ext>
            </a:extLst>
          </p:cNvPr>
          <p:cNvSpPr>
            <a:spLocks noChangeArrowheads="1"/>
          </p:cNvSpPr>
          <p:nvPr/>
        </p:nvSpPr>
        <p:spPr bwMode="auto">
          <a:xfrm>
            <a:off x="1524000" y="260351"/>
            <a:ext cx="4191000" cy="374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fr-FR" altLang="en-US" sz="4000" b="1"/>
              <a:t>J'ai acheté du talc et j'ai regardé sur le bocal.  Il a dit "POUDRE"! Oh là là!!!</a:t>
            </a:r>
          </a:p>
        </p:txBody>
      </p:sp>
    </p:spTree>
    <p:extLst>
      <p:ext uri="{BB962C8B-B14F-4D97-AF65-F5344CB8AC3E}">
        <p14:creationId xmlns:p14="http://schemas.microsoft.com/office/powerpoint/2010/main" val="4061986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B6FFB-67B8-4934-B4E8-6116B6002980}"/>
              </a:ext>
            </a:extLst>
          </p:cNvPr>
          <p:cNvSpPr>
            <a:spLocks noGrp="1"/>
          </p:cNvSpPr>
          <p:nvPr>
            <p:ph type="title"/>
          </p:nvPr>
        </p:nvSpPr>
        <p:spPr/>
        <p:txBody>
          <a:bodyPr>
            <a:normAutofit/>
          </a:bodyPr>
          <a:lstStyle/>
          <a:p>
            <a:r>
              <a:rPr lang="en-US" sz="4400" b="1" dirty="0"/>
              <a:t>Questions</a:t>
            </a:r>
          </a:p>
        </p:txBody>
      </p:sp>
      <p:sp>
        <p:nvSpPr>
          <p:cNvPr id="3" name="Content Placeholder 2">
            <a:extLst>
              <a:ext uri="{FF2B5EF4-FFF2-40B4-BE49-F238E27FC236}">
                <a16:creationId xmlns:a16="http://schemas.microsoft.com/office/drawing/2014/main" id="{4839606F-FE9D-4713-9698-D1161B9B0387}"/>
              </a:ext>
            </a:extLst>
          </p:cNvPr>
          <p:cNvSpPr>
            <a:spLocks noGrp="1"/>
          </p:cNvSpPr>
          <p:nvPr>
            <p:ph sz="quarter" idx="13"/>
          </p:nvPr>
        </p:nvSpPr>
        <p:spPr/>
        <p:txBody>
          <a:bodyPr>
            <a:normAutofit/>
          </a:bodyPr>
          <a:lstStyle/>
          <a:p>
            <a:r>
              <a:rPr lang="en-US" sz="3000" b="1" dirty="0"/>
              <a:t>What were the products?</a:t>
            </a:r>
          </a:p>
          <a:p>
            <a:r>
              <a:rPr lang="en-US" sz="3000" b="1" dirty="0"/>
              <a:t>What were the practices?</a:t>
            </a:r>
          </a:p>
          <a:p>
            <a:r>
              <a:rPr lang="en-US" sz="3000" b="1" dirty="0"/>
              <a:t>What were the perspectives?</a:t>
            </a:r>
          </a:p>
        </p:txBody>
      </p:sp>
    </p:spTree>
    <p:extLst>
      <p:ext uri="{BB962C8B-B14F-4D97-AF65-F5344CB8AC3E}">
        <p14:creationId xmlns:p14="http://schemas.microsoft.com/office/powerpoint/2010/main" val="3626219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1970532"/>
            <a:ext cx="10437876" cy="321563"/>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0585704" y="1970532"/>
            <a:ext cx="1603248" cy="14477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609600"/>
            <a:ext cx="10438130" cy="1369060"/>
          </a:xfrm>
          <a:custGeom>
            <a:avLst/>
            <a:gdLst/>
            <a:ahLst/>
            <a:cxnLst/>
            <a:rect l="l" t="t" r="r" b="b"/>
            <a:pathLst>
              <a:path w="10438130" h="1369060">
                <a:moveTo>
                  <a:pt x="10437876" y="0"/>
                </a:moveTo>
                <a:lnTo>
                  <a:pt x="0" y="0"/>
                </a:lnTo>
                <a:lnTo>
                  <a:pt x="0" y="1368552"/>
                </a:lnTo>
                <a:lnTo>
                  <a:pt x="10437876" y="1368552"/>
                </a:lnTo>
                <a:lnTo>
                  <a:pt x="10437876" y="0"/>
                </a:lnTo>
                <a:close/>
              </a:path>
            </a:pathLst>
          </a:custGeom>
          <a:solidFill>
            <a:srgbClr val="252525"/>
          </a:solidFill>
        </p:spPr>
        <p:txBody>
          <a:bodyPr wrap="square" lIns="0" tIns="0" rIns="0" bIns="0" rtlCol="0"/>
          <a:lstStyle/>
          <a:p>
            <a:endParaRPr/>
          </a:p>
        </p:txBody>
      </p:sp>
      <p:sp>
        <p:nvSpPr>
          <p:cNvPr id="5" name="object 5"/>
          <p:cNvSpPr/>
          <p:nvPr/>
        </p:nvSpPr>
        <p:spPr>
          <a:xfrm>
            <a:off x="10585704" y="609600"/>
            <a:ext cx="1603375" cy="1369060"/>
          </a:xfrm>
          <a:custGeom>
            <a:avLst/>
            <a:gdLst/>
            <a:ahLst/>
            <a:cxnLst/>
            <a:rect l="l" t="t" r="r" b="b"/>
            <a:pathLst>
              <a:path w="1603375" h="1369060">
                <a:moveTo>
                  <a:pt x="1603248" y="0"/>
                </a:moveTo>
                <a:lnTo>
                  <a:pt x="0" y="0"/>
                </a:lnTo>
                <a:lnTo>
                  <a:pt x="0" y="1368552"/>
                </a:lnTo>
                <a:lnTo>
                  <a:pt x="1603248" y="1368552"/>
                </a:lnTo>
                <a:lnTo>
                  <a:pt x="1603248" y="0"/>
                </a:lnTo>
                <a:close/>
              </a:path>
            </a:pathLst>
          </a:custGeom>
          <a:solidFill>
            <a:srgbClr val="39CDE7"/>
          </a:solidFill>
        </p:spPr>
        <p:txBody>
          <a:bodyPr wrap="square" lIns="0" tIns="0" rIns="0" bIns="0" rtlCol="0"/>
          <a:lstStyle/>
          <a:p>
            <a:endParaRPr/>
          </a:p>
        </p:txBody>
      </p:sp>
      <p:sp>
        <p:nvSpPr>
          <p:cNvPr id="6" name="object 6"/>
          <p:cNvSpPr/>
          <p:nvPr/>
        </p:nvSpPr>
        <p:spPr>
          <a:xfrm>
            <a:off x="2282951" y="411480"/>
            <a:ext cx="8179308" cy="6117336"/>
          </a:xfrm>
          <a:prstGeom prst="rect">
            <a:avLst/>
          </a:prstGeom>
          <a:blipFill>
            <a:blip r:embed="rId4"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36245143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4A115-4270-4612-B449-DCA1C82E31B5}"/>
              </a:ext>
            </a:extLst>
          </p:cNvPr>
          <p:cNvSpPr>
            <a:spLocks noGrp="1"/>
          </p:cNvSpPr>
          <p:nvPr>
            <p:ph type="title"/>
          </p:nvPr>
        </p:nvSpPr>
        <p:spPr>
          <a:xfrm>
            <a:off x="913774" y="0"/>
            <a:ext cx="10364451" cy="1596177"/>
          </a:xfrm>
        </p:spPr>
        <p:txBody>
          <a:bodyPr>
            <a:normAutofit/>
          </a:bodyPr>
          <a:lstStyle/>
          <a:p>
            <a:r>
              <a:rPr lang="en-US" sz="4800" b="1" dirty="0"/>
              <a:t>Perspectives in France</a:t>
            </a:r>
            <a:br>
              <a:rPr lang="en-US" sz="4800" b="1" dirty="0"/>
            </a:br>
            <a:r>
              <a:rPr lang="en-US" sz="4800" b="1" dirty="0"/>
              <a:t>Invisible Culture</a:t>
            </a:r>
          </a:p>
        </p:txBody>
      </p:sp>
      <p:sp>
        <p:nvSpPr>
          <p:cNvPr id="5" name="Content Placeholder 3">
            <a:extLst>
              <a:ext uri="{FF2B5EF4-FFF2-40B4-BE49-F238E27FC236}">
                <a16:creationId xmlns:a16="http://schemas.microsoft.com/office/drawing/2014/main" id="{2E5314C5-C93B-40E5-ACBA-2790D3EB59CA}"/>
              </a:ext>
            </a:extLst>
          </p:cNvPr>
          <p:cNvSpPr txBox="1">
            <a:spLocks/>
          </p:cNvSpPr>
          <p:nvPr/>
        </p:nvSpPr>
        <p:spPr>
          <a:xfrm>
            <a:off x="3413020" y="2146895"/>
            <a:ext cx="5365957" cy="3467718"/>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None/>
            </a:pPr>
            <a:r>
              <a:rPr lang="en-US" sz="3300" b="1" dirty="0"/>
              <a:t>Pharmacists</a:t>
            </a:r>
          </a:p>
          <a:p>
            <a:pPr lvl="1"/>
            <a:r>
              <a:rPr lang="en-US" sz="3300" cap="none" dirty="0"/>
              <a:t>French people </a:t>
            </a:r>
            <a:r>
              <a:rPr lang="en-US" sz="3300" u="sng" cap="none" dirty="0"/>
              <a:t>trust</a:t>
            </a:r>
            <a:r>
              <a:rPr lang="en-US" sz="3300" cap="none" dirty="0"/>
              <a:t> pharmacists </a:t>
            </a:r>
            <a:r>
              <a:rPr lang="en-US" sz="3300" u="sng" cap="none" dirty="0"/>
              <a:t>because</a:t>
            </a:r>
            <a:r>
              <a:rPr lang="en-US" sz="3300" cap="none" dirty="0"/>
              <a:t> they are trained to help and give advice.</a:t>
            </a:r>
          </a:p>
          <a:p>
            <a:pPr marL="0" indent="0">
              <a:buFont typeface="Arial" panose="020B0604020202020204" pitchFamily="34" charset="0"/>
              <a:buNone/>
            </a:pPr>
            <a:endParaRPr lang="en-US" sz="33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637757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64CF6-3E74-4E5F-AA94-0B027DBF2DB4}"/>
              </a:ext>
            </a:extLst>
          </p:cNvPr>
          <p:cNvSpPr>
            <a:spLocks noGrp="1"/>
          </p:cNvSpPr>
          <p:nvPr>
            <p:ph type="title"/>
          </p:nvPr>
        </p:nvSpPr>
        <p:spPr>
          <a:xfrm>
            <a:off x="830650" y="115597"/>
            <a:ext cx="10866547" cy="1596177"/>
          </a:xfrm>
        </p:spPr>
        <p:txBody>
          <a:bodyPr>
            <a:normAutofit/>
          </a:bodyPr>
          <a:lstStyle/>
          <a:p>
            <a:r>
              <a:rPr lang="en-US" sz="4000" b="1" dirty="0"/>
              <a:t>Examples of the relationship of the three</a:t>
            </a:r>
          </a:p>
        </p:txBody>
      </p:sp>
      <p:sp>
        <p:nvSpPr>
          <p:cNvPr id="3" name="Content Placeholder 2">
            <a:extLst>
              <a:ext uri="{FF2B5EF4-FFF2-40B4-BE49-F238E27FC236}">
                <a16:creationId xmlns:a16="http://schemas.microsoft.com/office/drawing/2014/main" id="{219738CA-1DFF-4F08-9E52-CA295C5B4311}"/>
              </a:ext>
            </a:extLst>
          </p:cNvPr>
          <p:cNvSpPr>
            <a:spLocks noGrp="1"/>
          </p:cNvSpPr>
          <p:nvPr>
            <p:ph sz="quarter" idx="13"/>
          </p:nvPr>
        </p:nvSpPr>
        <p:spPr>
          <a:xfrm>
            <a:off x="913774" y="1282536"/>
            <a:ext cx="10363826" cy="4508664"/>
          </a:xfrm>
        </p:spPr>
        <p:txBody>
          <a:bodyPr>
            <a:noAutofit/>
          </a:bodyPr>
          <a:lstStyle/>
          <a:p>
            <a:pPr marL="0" indent="0">
              <a:buNone/>
            </a:pPr>
            <a:r>
              <a:rPr lang="en-US" sz="2600" b="1" dirty="0"/>
              <a:t>In the U.S., youth has traditionally been valued more than old age. As a result, products that purport to prolong youth and vitality (e.g., face creams, high fiber breakfast cereals, and fitness equipment) have become an integral part of our culture. At the same time, Things that are perceived as prolonging youth and health are encouraged: school children have physical education to promote physical exercise; many invest in running shoes or join a fitness club; some take extreme measures to look younger and have plastic surgery or wear clothes associated with a younger set.</a:t>
            </a:r>
          </a:p>
        </p:txBody>
      </p:sp>
    </p:spTree>
    <p:extLst>
      <p:ext uri="{BB962C8B-B14F-4D97-AF65-F5344CB8AC3E}">
        <p14:creationId xmlns:p14="http://schemas.microsoft.com/office/powerpoint/2010/main" val="8393035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B6FFB-67B8-4934-B4E8-6116B6002980}"/>
              </a:ext>
            </a:extLst>
          </p:cNvPr>
          <p:cNvSpPr>
            <a:spLocks noGrp="1"/>
          </p:cNvSpPr>
          <p:nvPr>
            <p:ph type="title"/>
          </p:nvPr>
        </p:nvSpPr>
        <p:spPr/>
        <p:txBody>
          <a:bodyPr>
            <a:normAutofit/>
          </a:bodyPr>
          <a:lstStyle/>
          <a:p>
            <a:r>
              <a:rPr lang="en-US" sz="4400" b="1" dirty="0"/>
              <a:t>Questions</a:t>
            </a:r>
          </a:p>
        </p:txBody>
      </p:sp>
      <p:sp>
        <p:nvSpPr>
          <p:cNvPr id="3" name="Content Placeholder 2">
            <a:extLst>
              <a:ext uri="{FF2B5EF4-FFF2-40B4-BE49-F238E27FC236}">
                <a16:creationId xmlns:a16="http://schemas.microsoft.com/office/drawing/2014/main" id="{4839606F-FE9D-4713-9698-D1161B9B0387}"/>
              </a:ext>
            </a:extLst>
          </p:cNvPr>
          <p:cNvSpPr>
            <a:spLocks noGrp="1"/>
          </p:cNvSpPr>
          <p:nvPr>
            <p:ph sz="quarter" idx="13"/>
          </p:nvPr>
        </p:nvSpPr>
        <p:spPr/>
        <p:txBody>
          <a:bodyPr>
            <a:normAutofit/>
          </a:bodyPr>
          <a:lstStyle/>
          <a:p>
            <a:r>
              <a:rPr lang="en-US" sz="3000" b="1" dirty="0"/>
              <a:t>What were the products?</a:t>
            </a:r>
          </a:p>
          <a:p>
            <a:r>
              <a:rPr lang="en-US" sz="3000" b="1" dirty="0"/>
              <a:t>What were the practices?</a:t>
            </a:r>
          </a:p>
          <a:p>
            <a:r>
              <a:rPr lang="en-US" sz="3000" b="1" dirty="0"/>
              <a:t>What were the perspectives?</a:t>
            </a:r>
          </a:p>
          <a:p>
            <a:r>
              <a:rPr lang="en-US" sz="3000" b="1" dirty="0"/>
              <a:t>What was the relationship among the three?</a:t>
            </a:r>
          </a:p>
        </p:txBody>
      </p:sp>
    </p:spTree>
    <p:extLst>
      <p:ext uri="{BB962C8B-B14F-4D97-AF65-F5344CB8AC3E}">
        <p14:creationId xmlns:p14="http://schemas.microsoft.com/office/powerpoint/2010/main" val="2505393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64CF6-3E74-4E5F-AA94-0B027DBF2DB4}"/>
              </a:ext>
            </a:extLst>
          </p:cNvPr>
          <p:cNvSpPr>
            <a:spLocks noGrp="1"/>
          </p:cNvSpPr>
          <p:nvPr>
            <p:ph type="title"/>
          </p:nvPr>
        </p:nvSpPr>
        <p:spPr>
          <a:xfrm>
            <a:off x="830650" y="115597"/>
            <a:ext cx="10866547" cy="1596177"/>
          </a:xfrm>
        </p:spPr>
        <p:txBody>
          <a:bodyPr>
            <a:normAutofit/>
          </a:bodyPr>
          <a:lstStyle/>
          <a:p>
            <a:r>
              <a:rPr lang="en-US" sz="4000" b="1" dirty="0"/>
              <a:t>Examples of the relationship of the three</a:t>
            </a:r>
          </a:p>
        </p:txBody>
      </p:sp>
      <p:sp>
        <p:nvSpPr>
          <p:cNvPr id="3" name="Content Placeholder 2">
            <a:extLst>
              <a:ext uri="{FF2B5EF4-FFF2-40B4-BE49-F238E27FC236}">
                <a16:creationId xmlns:a16="http://schemas.microsoft.com/office/drawing/2014/main" id="{219738CA-1DFF-4F08-9E52-CA295C5B4311}"/>
              </a:ext>
            </a:extLst>
          </p:cNvPr>
          <p:cNvSpPr>
            <a:spLocks noGrp="1"/>
          </p:cNvSpPr>
          <p:nvPr>
            <p:ph sz="quarter" idx="13"/>
          </p:nvPr>
        </p:nvSpPr>
        <p:spPr>
          <a:xfrm>
            <a:off x="913774" y="1282536"/>
            <a:ext cx="10363826" cy="4508664"/>
          </a:xfrm>
        </p:spPr>
        <p:txBody>
          <a:bodyPr>
            <a:noAutofit/>
          </a:bodyPr>
          <a:lstStyle/>
          <a:p>
            <a:pPr marL="0" indent="0">
              <a:buNone/>
            </a:pPr>
            <a:r>
              <a:rPr lang="en-US" sz="2800" b="1" dirty="0"/>
              <a:t>In France, bread is considered a fundamental part of every meal. Fresh, long baguette-type loaves of bread are baked and sold daily in Boulangeries. At the table, people break off (rather than slice) pieces of bread from the long loaves and often set the uneaten bread on the kitchen counter to be eaten the next morning as “French bread” (LOST BREAD). Butter isn’t served with the bread. IN France, people are considered like French bread, hard to get to know on the outside but soft and a friend for life when you get to know them.</a:t>
            </a:r>
            <a:endParaRPr lang="en-US" sz="2600" b="1" dirty="0"/>
          </a:p>
        </p:txBody>
      </p:sp>
    </p:spTree>
    <p:extLst>
      <p:ext uri="{BB962C8B-B14F-4D97-AF65-F5344CB8AC3E}">
        <p14:creationId xmlns:p14="http://schemas.microsoft.com/office/powerpoint/2010/main" val="3360419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B6FFB-67B8-4934-B4E8-6116B6002980}"/>
              </a:ext>
            </a:extLst>
          </p:cNvPr>
          <p:cNvSpPr>
            <a:spLocks noGrp="1"/>
          </p:cNvSpPr>
          <p:nvPr>
            <p:ph type="title"/>
          </p:nvPr>
        </p:nvSpPr>
        <p:spPr/>
        <p:txBody>
          <a:bodyPr>
            <a:normAutofit/>
          </a:bodyPr>
          <a:lstStyle/>
          <a:p>
            <a:r>
              <a:rPr lang="en-US" sz="4400" b="1" dirty="0"/>
              <a:t>Questions</a:t>
            </a:r>
          </a:p>
        </p:txBody>
      </p:sp>
      <p:sp>
        <p:nvSpPr>
          <p:cNvPr id="3" name="Content Placeholder 2">
            <a:extLst>
              <a:ext uri="{FF2B5EF4-FFF2-40B4-BE49-F238E27FC236}">
                <a16:creationId xmlns:a16="http://schemas.microsoft.com/office/drawing/2014/main" id="{4839606F-FE9D-4713-9698-D1161B9B0387}"/>
              </a:ext>
            </a:extLst>
          </p:cNvPr>
          <p:cNvSpPr>
            <a:spLocks noGrp="1"/>
          </p:cNvSpPr>
          <p:nvPr>
            <p:ph sz="quarter" idx="13"/>
          </p:nvPr>
        </p:nvSpPr>
        <p:spPr/>
        <p:txBody>
          <a:bodyPr>
            <a:normAutofit/>
          </a:bodyPr>
          <a:lstStyle/>
          <a:p>
            <a:r>
              <a:rPr lang="en-US" sz="3000" b="1" dirty="0"/>
              <a:t>What were the products?</a:t>
            </a:r>
          </a:p>
          <a:p>
            <a:r>
              <a:rPr lang="en-US" sz="3000" b="1" dirty="0"/>
              <a:t>What were the practices?</a:t>
            </a:r>
          </a:p>
          <a:p>
            <a:r>
              <a:rPr lang="en-US" sz="3000" b="1" dirty="0"/>
              <a:t>What were the perspectives?</a:t>
            </a:r>
          </a:p>
          <a:p>
            <a:r>
              <a:rPr lang="en-US" sz="3000" b="1" dirty="0"/>
              <a:t>What was the relationship among the three?</a:t>
            </a:r>
          </a:p>
        </p:txBody>
      </p:sp>
    </p:spTree>
    <p:extLst>
      <p:ext uri="{BB962C8B-B14F-4D97-AF65-F5344CB8AC3E}">
        <p14:creationId xmlns:p14="http://schemas.microsoft.com/office/powerpoint/2010/main" val="28796310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4A115-4270-4612-B449-DCA1C82E31B5}"/>
              </a:ext>
            </a:extLst>
          </p:cNvPr>
          <p:cNvSpPr>
            <a:spLocks noGrp="1"/>
          </p:cNvSpPr>
          <p:nvPr>
            <p:ph type="title"/>
          </p:nvPr>
        </p:nvSpPr>
        <p:spPr>
          <a:xfrm>
            <a:off x="913774" y="-34626"/>
            <a:ext cx="10364451" cy="1596177"/>
          </a:xfrm>
        </p:spPr>
        <p:txBody>
          <a:bodyPr>
            <a:normAutofit/>
          </a:bodyPr>
          <a:lstStyle/>
          <a:p>
            <a:r>
              <a:rPr lang="en-US" sz="4800" b="1" dirty="0"/>
              <a:t>THINK/WRITE/PAIR/SHARE</a:t>
            </a:r>
          </a:p>
        </p:txBody>
      </p:sp>
      <p:sp>
        <p:nvSpPr>
          <p:cNvPr id="3" name="Content Placeholder 2">
            <a:extLst>
              <a:ext uri="{FF2B5EF4-FFF2-40B4-BE49-F238E27FC236}">
                <a16:creationId xmlns:a16="http://schemas.microsoft.com/office/drawing/2014/main" id="{EFDE7A21-32A7-45CC-A798-22FA5DA92941}"/>
              </a:ext>
            </a:extLst>
          </p:cNvPr>
          <p:cNvSpPr>
            <a:spLocks noGrp="1"/>
          </p:cNvSpPr>
          <p:nvPr>
            <p:ph sz="quarter" idx="13"/>
          </p:nvPr>
        </p:nvSpPr>
        <p:spPr>
          <a:xfrm>
            <a:off x="913774" y="1464569"/>
            <a:ext cx="5106026" cy="3796200"/>
          </a:xfrm>
        </p:spPr>
        <p:txBody>
          <a:bodyPr>
            <a:noAutofit/>
          </a:bodyPr>
          <a:lstStyle/>
          <a:p>
            <a:r>
              <a:rPr lang="en-US" sz="2800" b="1" dirty="0"/>
              <a:t>Think of a product, practice, and perspective for Birth, Death, Weddings for your native country</a:t>
            </a:r>
          </a:p>
          <a:p>
            <a:endParaRPr lang="en-US" sz="2800" b="1" dirty="0"/>
          </a:p>
          <a:p>
            <a:r>
              <a:rPr lang="en-US" sz="2800" b="1" dirty="0"/>
              <a:t>how this is similar or different from the United States?</a:t>
            </a:r>
          </a:p>
          <a:p>
            <a:pPr marL="0" indent="0">
              <a:buNone/>
            </a:pPr>
            <a:endParaRPr lang="en-US" sz="2800" b="1" dirty="0"/>
          </a:p>
          <a:p>
            <a:pPr marL="0" indent="0">
              <a:buNone/>
            </a:pPr>
            <a:endParaRPr lang="en-US" sz="2800" b="1" dirty="0"/>
          </a:p>
        </p:txBody>
      </p:sp>
      <p:sp>
        <p:nvSpPr>
          <p:cNvPr id="4" name="Content Placeholder 3">
            <a:extLst>
              <a:ext uri="{FF2B5EF4-FFF2-40B4-BE49-F238E27FC236}">
                <a16:creationId xmlns:a16="http://schemas.microsoft.com/office/drawing/2014/main" id="{FF2A24AA-E966-44AE-B2B7-F2D56120DB60}"/>
              </a:ext>
            </a:extLst>
          </p:cNvPr>
          <p:cNvSpPr>
            <a:spLocks noGrp="1"/>
          </p:cNvSpPr>
          <p:nvPr>
            <p:ph sz="quarter" idx="14"/>
          </p:nvPr>
        </p:nvSpPr>
        <p:spPr>
          <a:xfrm>
            <a:off x="6172200" y="1464567"/>
            <a:ext cx="5105400" cy="3424107"/>
          </a:xfrm>
        </p:spPr>
        <p:txBody>
          <a:bodyPr>
            <a:normAutofit/>
          </a:bodyPr>
          <a:lstStyle/>
          <a:p>
            <a:r>
              <a:rPr lang="en-US" sz="2800" b="1" dirty="0"/>
              <a:t>Share with a partner and then choose one to share with the group</a:t>
            </a:r>
          </a:p>
          <a:p>
            <a:endParaRPr lang="en-US" sz="2800" b="1" dirty="0"/>
          </a:p>
        </p:txBody>
      </p:sp>
    </p:spTree>
    <p:extLst>
      <p:ext uri="{BB962C8B-B14F-4D97-AF65-F5344CB8AC3E}">
        <p14:creationId xmlns:p14="http://schemas.microsoft.com/office/powerpoint/2010/main" val="3704731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59053" y="965961"/>
            <a:ext cx="3816350" cy="574040"/>
          </a:xfrm>
          <a:prstGeom prst="rect">
            <a:avLst/>
          </a:prstGeom>
        </p:spPr>
        <p:txBody>
          <a:bodyPr vert="horz" wrap="square" lIns="0" tIns="12700" rIns="0" bIns="0" rtlCol="0">
            <a:spAutoFit/>
          </a:bodyPr>
          <a:lstStyle/>
          <a:p>
            <a:pPr marL="12700">
              <a:lnSpc>
                <a:spcPct val="100000"/>
              </a:lnSpc>
              <a:spcBef>
                <a:spcPts val="100"/>
              </a:spcBef>
            </a:pPr>
            <a:r>
              <a:rPr dirty="0"/>
              <a:t>Our </a:t>
            </a:r>
            <a:r>
              <a:rPr spc="-5" dirty="0"/>
              <a:t>workshop</a:t>
            </a:r>
            <a:r>
              <a:rPr spc="-85" dirty="0"/>
              <a:t> </a:t>
            </a:r>
            <a:r>
              <a:rPr dirty="0"/>
              <a:t>goal</a:t>
            </a:r>
          </a:p>
        </p:txBody>
      </p:sp>
      <p:graphicFrame>
        <p:nvGraphicFramePr>
          <p:cNvPr id="3" name="object 3"/>
          <p:cNvGraphicFramePr>
            <a:graphicFrameLocks noGrp="1"/>
          </p:cNvGraphicFramePr>
          <p:nvPr>
            <p:extLst>
              <p:ext uri="{D42A27DB-BD31-4B8C-83A1-F6EECF244321}">
                <p14:modId xmlns:p14="http://schemas.microsoft.com/office/powerpoint/2010/main" val="4240507763"/>
              </p:ext>
            </p:extLst>
          </p:nvPr>
        </p:nvGraphicFramePr>
        <p:xfrm>
          <a:off x="1028434" y="2231832"/>
          <a:ext cx="10603488" cy="4626168"/>
        </p:xfrm>
        <a:graphic>
          <a:graphicData uri="http://schemas.openxmlformats.org/drawingml/2006/table">
            <a:tbl>
              <a:tblPr firstRow="1" bandRow="1">
                <a:tableStyleId>{2D5ABB26-0587-4C30-8999-92F81FD0307C}</a:tableStyleId>
              </a:tblPr>
              <a:tblGrid>
                <a:gridCol w="449054">
                  <a:extLst>
                    <a:ext uri="{9D8B030D-6E8A-4147-A177-3AD203B41FA5}">
                      <a16:colId xmlns:a16="http://schemas.microsoft.com/office/drawing/2014/main" val="20000"/>
                    </a:ext>
                  </a:extLst>
                </a:gridCol>
                <a:gridCol w="10154434">
                  <a:extLst>
                    <a:ext uri="{9D8B030D-6E8A-4147-A177-3AD203B41FA5}">
                      <a16:colId xmlns:a16="http://schemas.microsoft.com/office/drawing/2014/main" val="20001"/>
                    </a:ext>
                  </a:extLst>
                </a:gridCol>
              </a:tblGrid>
              <a:tr h="1516224">
                <a:tc>
                  <a:txBody>
                    <a:bodyPr/>
                    <a:lstStyle/>
                    <a:p>
                      <a:pPr marL="68580">
                        <a:lnSpc>
                          <a:spcPct val="100000"/>
                        </a:lnSpc>
                        <a:spcBef>
                          <a:spcPts val="55"/>
                        </a:spcBef>
                      </a:pPr>
                      <a:r>
                        <a:rPr sz="1900" dirty="0">
                          <a:latin typeface="Trebuchet MS"/>
                          <a:cs typeface="Trebuchet MS"/>
                        </a:rPr>
                        <a:t>4</a:t>
                      </a:r>
                    </a:p>
                  </a:txBody>
                  <a:tcPr marL="0" marR="0" marT="910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39CDE7"/>
                    </a:solidFill>
                  </a:tcPr>
                </a:tc>
                <a:tc>
                  <a:txBody>
                    <a:bodyPr/>
                    <a:lstStyle/>
                    <a:p>
                      <a:pPr marL="68580">
                        <a:lnSpc>
                          <a:spcPct val="100000"/>
                        </a:lnSpc>
                        <a:spcBef>
                          <a:spcPts val="55"/>
                        </a:spcBef>
                      </a:pPr>
                      <a:r>
                        <a:rPr sz="1900" spc="-25" dirty="0">
                          <a:latin typeface="Trebuchet MS"/>
                          <a:cs typeface="Trebuchet MS"/>
                        </a:rPr>
                        <a:t>Teachers </a:t>
                      </a:r>
                      <a:r>
                        <a:rPr sz="1900" spc="-5" dirty="0">
                          <a:latin typeface="Trebuchet MS"/>
                          <a:cs typeface="Trebuchet MS"/>
                        </a:rPr>
                        <a:t>will not </a:t>
                      </a:r>
                      <a:r>
                        <a:rPr sz="1900" dirty="0">
                          <a:latin typeface="Trebuchet MS"/>
                          <a:cs typeface="Trebuchet MS"/>
                        </a:rPr>
                        <a:t>only </a:t>
                      </a:r>
                      <a:r>
                        <a:rPr sz="1900" spc="-5" dirty="0">
                          <a:latin typeface="Trebuchet MS"/>
                          <a:cs typeface="Trebuchet MS"/>
                        </a:rPr>
                        <a:t>be able to define and understand products, practices and perspectives</a:t>
                      </a:r>
                      <a:r>
                        <a:rPr sz="1900" spc="-65" dirty="0">
                          <a:latin typeface="Trebuchet MS"/>
                          <a:cs typeface="Trebuchet MS"/>
                        </a:rPr>
                        <a:t> </a:t>
                      </a:r>
                      <a:r>
                        <a:rPr sz="1900" spc="-5" dirty="0">
                          <a:latin typeface="Trebuchet MS"/>
                          <a:cs typeface="Trebuchet MS"/>
                        </a:rPr>
                        <a:t>in</a:t>
                      </a:r>
                      <a:r>
                        <a:rPr lang="en-US" sz="1900" spc="0" dirty="0">
                          <a:latin typeface="Trebuchet MS"/>
                          <a:cs typeface="Trebuchet MS"/>
                        </a:rPr>
                        <a:t> </a:t>
                      </a:r>
                      <a:r>
                        <a:rPr sz="1900" spc="-5" dirty="0">
                          <a:latin typeface="Trebuchet MS"/>
                          <a:cs typeface="Trebuchet MS"/>
                        </a:rPr>
                        <a:t>the </a:t>
                      </a:r>
                      <a:r>
                        <a:rPr sz="1900" spc="-10" dirty="0">
                          <a:latin typeface="Trebuchet MS"/>
                          <a:cs typeface="Trebuchet MS"/>
                        </a:rPr>
                        <a:t>World </a:t>
                      </a:r>
                      <a:r>
                        <a:rPr sz="1900" spc="-5" dirty="0">
                          <a:latin typeface="Trebuchet MS"/>
                          <a:cs typeface="Trebuchet MS"/>
                        </a:rPr>
                        <a:t>Languages classroom and apply this knowledge to their </a:t>
                      </a:r>
                      <a:r>
                        <a:rPr sz="1900" dirty="0">
                          <a:latin typeface="Trebuchet MS"/>
                          <a:cs typeface="Trebuchet MS"/>
                        </a:rPr>
                        <a:t>lesson </a:t>
                      </a:r>
                      <a:r>
                        <a:rPr sz="1900" spc="-5" dirty="0">
                          <a:latin typeface="Trebuchet MS"/>
                          <a:cs typeface="Trebuchet MS"/>
                        </a:rPr>
                        <a:t>plans/everyday classroom culture</a:t>
                      </a:r>
                      <a:r>
                        <a:rPr lang="en-US" sz="1900" spc="-5" dirty="0">
                          <a:latin typeface="Trebuchet MS"/>
                          <a:cs typeface="Trebuchet MS"/>
                        </a:rPr>
                        <a:t> </a:t>
                      </a:r>
                      <a:r>
                        <a:rPr sz="1900" spc="-5" dirty="0">
                          <a:latin typeface="Trebuchet MS"/>
                          <a:cs typeface="Trebuchet MS"/>
                        </a:rPr>
                        <a:t>but will also serve as resources to their peers for implementing the </a:t>
                      </a:r>
                      <a:r>
                        <a:rPr sz="1900" dirty="0">
                          <a:latin typeface="Trebuchet MS"/>
                          <a:cs typeface="Trebuchet MS"/>
                        </a:rPr>
                        <a:t>3</a:t>
                      </a:r>
                      <a:r>
                        <a:rPr sz="1900" spc="-45" dirty="0">
                          <a:latin typeface="Trebuchet MS"/>
                          <a:cs typeface="Trebuchet MS"/>
                        </a:rPr>
                        <a:t> </a:t>
                      </a:r>
                      <a:r>
                        <a:rPr sz="1900" spc="-30" dirty="0">
                          <a:latin typeface="Trebuchet MS"/>
                          <a:cs typeface="Trebuchet MS"/>
                        </a:rPr>
                        <a:t>P’s.</a:t>
                      </a:r>
                      <a:endParaRPr sz="1900" dirty="0">
                        <a:latin typeface="Trebuchet MS"/>
                        <a:cs typeface="Trebuchet MS"/>
                      </a:endParaRPr>
                    </a:p>
                  </a:txBody>
                  <a:tcPr marL="0" marR="0" marT="9105" marB="0">
                    <a:lnL w="12700" cap="flat" cmpd="sng" algn="ctr">
                      <a:solidFill>
                        <a:srgbClr val="FFFFFF"/>
                      </a:solidFill>
                      <a:prstDash val="solid"/>
                      <a:round/>
                      <a:headEnd type="none" w="med" len="med"/>
                      <a:tailEnd type="none" w="med" len="med"/>
                    </a:lnL>
                    <a:solidFill>
                      <a:srgbClr val="FFFFFF"/>
                    </a:solidFill>
                  </a:tcPr>
                </a:tc>
                <a:extLst>
                  <a:ext uri="{0D108BD9-81ED-4DB2-BD59-A6C34878D82A}">
                    <a16:rowId xmlns:a16="http://schemas.microsoft.com/office/drawing/2014/main" val="10000"/>
                  </a:ext>
                </a:extLst>
              </a:tr>
              <a:tr h="1243998">
                <a:tc>
                  <a:txBody>
                    <a:bodyPr/>
                    <a:lstStyle/>
                    <a:p>
                      <a:pPr marL="68580">
                        <a:lnSpc>
                          <a:spcPct val="100000"/>
                        </a:lnSpc>
                        <a:spcBef>
                          <a:spcPts val="55"/>
                        </a:spcBef>
                      </a:pPr>
                      <a:r>
                        <a:rPr sz="1900" b="1" dirty="0">
                          <a:latin typeface="Trebuchet MS"/>
                          <a:cs typeface="Trebuchet MS"/>
                        </a:rPr>
                        <a:t>3</a:t>
                      </a:r>
                      <a:endParaRPr sz="1900">
                        <a:latin typeface="Trebuchet MS"/>
                        <a:cs typeface="Trebuchet MS"/>
                      </a:endParaRPr>
                    </a:p>
                  </a:txBody>
                  <a:tcPr marL="0" marR="0" marT="91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39CDE7"/>
                    </a:solidFill>
                  </a:tcPr>
                </a:tc>
                <a:tc>
                  <a:txBody>
                    <a:bodyPr/>
                    <a:lstStyle/>
                    <a:p>
                      <a:pPr marL="68580">
                        <a:lnSpc>
                          <a:spcPct val="100000"/>
                        </a:lnSpc>
                        <a:spcBef>
                          <a:spcPts val="55"/>
                        </a:spcBef>
                      </a:pPr>
                      <a:r>
                        <a:rPr sz="1900" b="1" dirty="0">
                          <a:latin typeface="Trebuchet MS"/>
                          <a:cs typeface="Trebuchet MS"/>
                        </a:rPr>
                        <a:t>Goal: </a:t>
                      </a:r>
                      <a:r>
                        <a:rPr sz="1900" b="1" spc="-25" dirty="0">
                          <a:latin typeface="Trebuchet MS"/>
                          <a:cs typeface="Trebuchet MS"/>
                        </a:rPr>
                        <a:t>Teachers </a:t>
                      </a:r>
                      <a:r>
                        <a:rPr sz="1900" b="1" dirty="0">
                          <a:latin typeface="Trebuchet MS"/>
                          <a:cs typeface="Trebuchet MS"/>
                        </a:rPr>
                        <a:t>will be able </a:t>
                      </a:r>
                      <a:r>
                        <a:rPr sz="1900" b="1" spc="-5" dirty="0">
                          <a:latin typeface="Trebuchet MS"/>
                          <a:cs typeface="Trebuchet MS"/>
                        </a:rPr>
                        <a:t>to define and understand products, </a:t>
                      </a:r>
                      <a:r>
                        <a:rPr sz="1900" b="1" spc="-10" dirty="0">
                          <a:latin typeface="Trebuchet MS"/>
                          <a:cs typeface="Trebuchet MS"/>
                        </a:rPr>
                        <a:t>practices </a:t>
                      </a:r>
                      <a:r>
                        <a:rPr sz="1900" b="1" spc="-5" dirty="0">
                          <a:latin typeface="Trebuchet MS"/>
                          <a:cs typeface="Trebuchet MS"/>
                        </a:rPr>
                        <a:t>and perspectives</a:t>
                      </a:r>
                      <a:r>
                        <a:rPr sz="1900" b="1" spc="-100" dirty="0">
                          <a:latin typeface="Trebuchet MS"/>
                          <a:cs typeface="Trebuchet MS"/>
                        </a:rPr>
                        <a:t> </a:t>
                      </a:r>
                      <a:r>
                        <a:rPr sz="1900" b="1" spc="-5" dirty="0">
                          <a:latin typeface="Trebuchet MS"/>
                          <a:cs typeface="Trebuchet MS"/>
                        </a:rPr>
                        <a:t>in</a:t>
                      </a:r>
                      <a:r>
                        <a:rPr lang="en-US" sz="1900" b="0" spc="0" dirty="0">
                          <a:latin typeface="Trebuchet MS"/>
                          <a:cs typeface="Trebuchet MS"/>
                        </a:rPr>
                        <a:t> </a:t>
                      </a:r>
                      <a:r>
                        <a:rPr sz="1900" b="1" spc="-5" dirty="0">
                          <a:latin typeface="Trebuchet MS"/>
                          <a:cs typeface="Trebuchet MS"/>
                        </a:rPr>
                        <a:t>the World </a:t>
                      </a:r>
                      <a:r>
                        <a:rPr sz="1900" b="1" dirty="0">
                          <a:latin typeface="Trebuchet MS"/>
                          <a:cs typeface="Trebuchet MS"/>
                        </a:rPr>
                        <a:t>Languages </a:t>
                      </a:r>
                      <a:r>
                        <a:rPr sz="1900" b="1" spc="-5" dirty="0">
                          <a:latin typeface="Trebuchet MS"/>
                          <a:cs typeface="Trebuchet MS"/>
                        </a:rPr>
                        <a:t>classroom and apply this </a:t>
                      </a:r>
                      <a:r>
                        <a:rPr sz="1900" b="1" dirty="0">
                          <a:latin typeface="Trebuchet MS"/>
                          <a:cs typeface="Trebuchet MS"/>
                        </a:rPr>
                        <a:t>knowledge </a:t>
                      </a:r>
                      <a:r>
                        <a:rPr sz="1900" b="1" spc="-5" dirty="0">
                          <a:latin typeface="Trebuchet MS"/>
                          <a:cs typeface="Trebuchet MS"/>
                        </a:rPr>
                        <a:t>to their lesson </a:t>
                      </a:r>
                      <a:r>
                        <a:rPr sz="1900" b="1" dirty="0">
                          <a:latin typeface="Trebuchet MS"/>
                          <a:cs typeface="Trebuchet MS"/>
                        </a:rPr>
                        <a:t>plans/everyday </a:t>
                      </a:r>
                      <a:r>
                        <a:rPr sz="1900" b="1" spc="-5" dirty="0">
                          <a:latin typeface="Trebuchet MS"/>
                          <a:cs typeface="Trebuchet MS"/>
                        </a:rPr>
                        <a:t>classroom</a:t>
                      </a:r>
                      <a:r>
                        <a:rPr sz="1900" b="1" spc="-25" dirty="0">
                          <a:latin typeface="Trebuchet MS"/>
                          <a:cs typeface="Trebuchet MS"/>
                        </a:rPr>
                        <a:t> </a:t>
                      </a:r>
                      <a:r>
                        <a:rPr sz="1900" b="1" spc="-5" dirty="0">
                          <a:latin typeface="Trebuchet MS"/>
                          <a:cs typeface="Trebuchet MS"/>
                        </a:rPr>
                        <a:t>culture.</a:t>
                      </a:r>
                      <a:endParaRPr sz="1900" dirty="0">
                        <a:latin typeface="Trebuchet MS"/>
                        <a:cs typeface="Trebuchet MS"/>
                      </a:endParaRPr>
                    </a:p>
                  </a:txBody>
                  <a:tcPr marL="0" marR="0" marT="9105" marB="0">
                    <a:lnL w="12700">
                      <a:solidFill>
                        <a:srgbClr val="FFFFFF"/>
                      </a:solidFill>
                      <a:prstDash val="solid"/>
                    </a:lnL>
                    <a:lnR w="12700">
                      <a:solidFill>
                        <a:srgbClr val="FFFFFF"/>
                      </a:solidFill>
                      <a:prstDash val="solid"/>
                    </a:lnR>
                    <a:lnB w="12700">
                      <a:solidFill>
                        <a:srgbClr val="FFFFFF"/>
                      </a:solidFill>
                      <a:prstDash val="solid"/>
                    </a:lnB>
                    <a:solidFill>
                      <a:srgbClr val="CEECF6"/>
                    </a:solidFill>
                  </a:tcPr>
                </a:tc>
                <a:extLst>
                  <a:ext uri="{0D108BD9-81ED-4DB2-BD59-A6C34878D82A}">
                    <a16:rowId xmlns:a16="http://schemas.microsoft.com/office/drawing/2014/main" val="10001"/>
                  </a:ext>
                </a:extLst>
              </a:tr>
              <a:tr h="932997">
                <a:tc>
                  <a:txBody>
                    <a:bodyPr/>
                    <a:lstStyle/>
                    <a:p>
                      <a:pPr marL="68580">
                        <a:lnSpc>
                          <a:spcPct val="100000"/>
                        </a:lnSpc>
                        <a:spcBef>
                          <a:spcPts val="60"/>
                        </a:spcBef>
                      </a:pPr>
                      <a:r>
                        <a:rPr sz="1900" b="1" dirty="0">
                          <a:latin typeface="Trebuchet MS"/>
                          <a:cs typeface="Trebuchet MS"/>
                        </a:rPr>
                        <a:t>2</a:t>
                      </a:r>
                      <a:endParaRPr sz="1900">
                        <a:latin typeface="Trebuchet MS"/>
                        <a:cs typeface="Trebuchet MS"/>
                      </a:endParaRPr>
                    </a:p>
                  </a:txBody>
                  <a:tcPr marL="0" marR="0" marT="9933"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39CDE7"/>
                    </a:solidFill>
                  </a:tcPr>
                </a:tc>
                <a:tc>
                  <a:txBody>
                    <a:bodyPr/>
                    <a:lstStyle/>
                    <a:p>
                      <a:pPr marL="68580">
                        <a:lnSpc>
                          <a:spcPct val="100000"/>
                        </a:lnSpc>
                        <a:spcBef>
                          <a:spcPts val="60"/>
                        </a:spcBef>
                      </a:pPr>
                      <a:r>
                        <a:rPr sz="1900" spc="-25" dirty="0">
                          <a:latin typeface="Trebuchet MS"/>
                          <a:cs typeface="Trebuchet MS"/>
                        </a:rPr>
                        <a:t>Teachers </a:t>
                      </a:r>
                      <a:r>
                        <a:rPr sz="1900" spc="-5" dirty="0">
                          <a:latin typeface="Trebuchet MS"/>
                          <a:cs typeface="Trebuchet MS"/>
                        </a:rPr>
                        <a:t>will be able to define, understand products, practices and perspectives to the</a:t>
                      </a:r>
                      <a:r>
                        <a:rPr sz="1900" spc="-55" dirty="0">
                          <a:latin typeface="Trebuchet MS"/>
                          <a:cs typeface="Trebuchet MS"/>
                        </a:rPr>
                        <a:t> </a:t>
                      </a:r>
                      <a:r>
                        <a:rPr sz="1900" spc="-10" dirty="0">
                          <a:latin typeface="Trebuchet MS"/>
                          <a:cs typeface="Trebuchet MS"/>
                        </a:rPr>
                        <a:t>World</a:t>
                      </a:r>
                      <a:r>
                        <a:rPr lang="en-US" sz="1900" spc="0" dirty="0">
                          <a:latin typeface="Trebuchet MS"/>
                          <a:cs typeface="Trebuchet MS"/>
                        </a:rPr>
                        <a:t> </a:t>
                      </a:r>
                      <a:r>
                        <a:rPr sz="1900" spc="-5" dirty="0">
                          <a:latin typeface="Trebuchet MS"/>
                          <a:cs typeface="Trebuchet MS"/>
                        </a:rPr>
                        <a:t>Languages</a:t>
                      </a:r>
                      <a:r>
                        <a:rPr sz="1900" spc="-30" dirty="0">
                          <a:latin typeface="Trebuchet MS"/>
                          <a:cs typeface="Trebuchet MS"/>
                        </a:rPr>
                        <a:t> </a:t>
                      </a:r>
                      <a:r>
                        <a:rPr sz="1900" spc="-5" dirty="0">
                          <a:latin typeface="Trebuchet MS"/>
                          <a:cs typeface="Trebuchet MS"/>
                        </a:rPr>
                        <a:t>classroom.</a:t>
                      </a:r>
                      <a:endParaRPr sz="1900" dirty="0">
                        <a:latin typeface="Trebuchet MS"/>
                        <a:cs typeface="Trebuchet MS"/>
                      </a:endParaRPr>
                    </a:p>
                  </a:txBody>
                  <a:tcPr marL="0" marR="0" marT="9933" marB="0">
                    <a:lnL w="12700" cap="flat" cmpd="sng" algn="ctr">
                      <a:solidFill>
                        <a:srgbClr val="FFFFFF"/>
                      </a:solidFill>
                      <a:prstDash val="solid"/>
                      <a:round/>
                      <a:headEnd type="none" w="med" len="med"/>
                      <a:tailEnd type="none" w="med" len="med"/>
                    </a:lnL>
                    <a:lnT w="12700" cap="flat" cmpd="sng" algn="ctr">
                      <a:solidFill>
                        <a:srgbClr val="FFFFFF"/>
                      </a:solidFill>
                      <a:prstDash val="solid"/>
                      <a:round/>
                      <a:headEnd type="none" w="med" len="med"/>
                      <a:tailEnd type="none" w="med" len="med"/>
                    </a:lnT>
                    <a:solidFill>
                      <a:srgbClr val="FFFFFF"/>
                    </a:solidFill>
                  </a:tcPr>
                </a:tc>
                <a:extLst>
                  <a:ext uri="{0D108BD9-81ED-4DB2-BD59-A6C34878D82A}">
                    <a16:rowId xmlns:a16="http://schemas.microsoft.com/office/drawing/2014/main" val="10002"/>
                  </a:ext>
                </a:extLst>
              </a:tr>
              <a:tr h="932949">
                <a:tc>
                  <a:txBody>
                    <a:bodyPr/>
                    <a:lstStyle/>
                    <a:p>
                      <a:pPr marL="68580">
                        <a:lnSpc>
                          <a:spcPct val="100000"/>
                        </a:lnSpc>
                        <a:spcBef>
                          <a:spcPts val="60"/>
                        </a:spcBef>
                      </a:pPr>
                      <a:r>
                        <a:rPr sz="1900" b="1" dirty="0">
                          <a:latin typeface="Trebuchet MS"/>
                          <a:cs typeface="Trebuchet MS"/>
                        </a:rPr>
                        <a:t>1</a:t>
                      </a:r>
                      <a:endParaRPr sz="1900">
                        <a:latin typeface="Trebuchet MS"/>
                        <a:cs typeface="Trebuchet MS"/>
                      </a:endParaRPr>
                    </a:p>
                  </a:txBody>
                  <a:tcPr marL="0" marR="0" marT="9933"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39CDE7"/>
                    </a:solidFill>
                  </a:tcPr>
                </a:tc>
                <a:tc>
                  <a:txBody>
                    <a:bodyPr/>
                    <a:lstStyle/>
                    <a:p>
                      <a:pPr marL="68580">
                        <a:lnSpc>
                          <a:spcPct val="100000"/>
                        </a:lnSpc>
                        <a:spcBef>
                          <a:spcPts val="60"/>
                        </a:spcBef>
                      </a:pPr>
                      <a:r>
                        <a:rPr sz="1900" spc="-25" dirty="0">
                          <a:latin typeface="Trebuchet MS"/>
                          <a:cs typeface="Trebuchet MS"/>
                        </a:rPr>
                        <a:t>Teachers </a:t>
                      </a:r>
                      <a:r>
                        <a:rPr sz="1900" spc="-5" dirty="0">
                          <a:latin typeface="Trebuchet MS"/>
                          <a:cs typeface="Trebuchet MS"/>
                        </a:rPr>
                        <a:t>are able to define products, practices and perspectives to the </a:t>
                      </a:r>
                      <a:r>
                        <a:rPr sz="1900" spc="-10" dirty="0">
                          <a:latin typeface="Trebuchet MS"/>
                          <a:cs typeface="Trebuchet MS"/>
                        </a:rPr>
                        <a:t>World</a:t>
                      </a:r>
                      <a:r>
                        <a:rPr sz="1900" spc="-50" dirty="0">
                          <a:latin typeface="Trebuchet MS"/>
                          <a:cs typeface="Trebuchet MS"/>
                        </a:rPr>
                        <a:t> </a:t>
                      </a:r>
                      <a:r>
                        <a:rPr sz="1900" spc="-5" dirty="0">
                          <a:latin typeface="Trebuchet MS"/>
                          <a:cs typeface="Trebuchet MS"/>
                        </a:rPr>
                        <a:t>Languages</a:t>
                      </a:r>
                      <a:endParaRPr sz="1900" dirty="0">
                        <a:latin typeface="Trebuchet MS"/>
                        <a:cs typeface="Trebuchet MS"/>
                      </a:endParaRPr>
                    </a:p>
                    <a:p>
                      <a:pPr marL="68580">
                        <a:lnSpc>
                          <a:spcPct val="100000"/>
                        </a:lnSpc>
                        <a:spcBef>
                          <a:spcPts val="254"/>
                        </a:spcBef>
                      </a:pPr>
                      <a:r>
                        <a:rPr sz="1900" spc="-5" dirty="0">
                          <a:latin typeface="Trebuchet MS"/>
                          <a:cs typeface="Trebuchet MS"/>
                        </a:rPr>
                        <a:t>classroom.</a:t>
                      </a:r>
                      <a:endParaRPr sz="1900" dirty="0">
                        <a:latin typeface="Trebuchet MS"/>
                        <a:cs typeface="Trebuchet MS"/>
                      </a:endParaRPr>
                    </a:p>
                  </a:txBody>
                  <a:tcPr marL="0" marR="0" marT="9933" marB="0">
                    <a:lnL w="12700" cap="flat" cmpd="sng" algn="ctr">
                      <a:solidFill>
                        <a:srgbClr val="FFFFFF"/>
                      </a:solidFill>
                      <a:prstDash val="solid"/>
                      <a:round/>
                      <a:headEnd type="none" w="med" len="med"/>
                      <a:tailEnd type="none" w="med" len="med"/>
                    </a:lnL>
                    <a:solidFill>
                      <a:srgbClr val="FFFFFF"/>
                    </a:solidFill>
                  </a:tcPr>
                </a:tc>
                <a:extLst>
                  <a:ext uri="{0D108BD9-81ED-4DB2-BD59-A6C34878D82A}">
                    <a16:rowId xmlns:a16="http://schemas.microsoft.com/office/drawing/2014/main" val="10003"/>
                  </a:ext>
                </a:extLst>
              </a:tr>
            </a:tbl>
          </a:graphicData>
        </a:graphic>
      </p:graphicFrame>
      <p:grpSp>
        <p:nvGrpSpPr>
          <p:cNvPr id="4" name="object 4"/>
          <p:cNvGrpSpPr/>
          <p:nvPr/>
        </p:nvGrpSpPr>
        <p:grpSpPr>
          <a:xfrm>
            <a:off x="249936" y="3723132"/>
            <a:ext cx="783217" cy="497205"/>
            <a:chOff x="249936" y="3723132"/>
            <a:chExt cx="990600" cy="497205"/>
          </a:xfrm>
        </p:grpSpPr>
        <p:sp>
          <p:nvSpPr>
            <p:cNvPr id="5" name="object 5"/>
            <p:cNvSpPr/>
            <p:nvPr/>
          </p:nvSpPr>
          <p:spPr>
            <a:xfrm>
              <a:off x="256032" y="3729228"/>
              <a:ext cx="978535" cy="485140"/>
            </a:xfrm>
            <a:custGeom>
              <a:avLst/>
              <a:gdLst/>
              <a:ahLst/>
              <a:cxnLst/>
              <a:rect l="l" t="t" r="r" b="b"/>
              <a:pathLst>
                <a:path w="978535" h="485139">
                  <a:moveTo>
                    <a:pt x="736092" y="0"/>
                  </a:moveTo>
                  <a:lnTo>
                    <a:pt x="736092" y="121158"/>
                  </a:lnTo>
                  <a:lnTo>
                    <a:pt x="0" y="121158"/>
                  </a:lnTo>
                  <a:lnTo>
                    <a:pt x="0" y="363474"/>
                  </a:lnTo>
                  <a:lnTo>
                    <a:pt x="736092" y="363474"/>
                  </a:lnTo>
                  <a:lnTo>
                    <a:pt x="736092" y="484632"/>
                  </a:lnTo>
                  <a:lnTo>
                    <a:pt x="978408" y="242316"/>
                  </a:lnTo>
                  <a:lnTo>
                    <a:pt x="736092" y="0"/>
                  </a:lnTo>
                  <a:close/>
                </a:path>
              </a:pathLst>
            </a:custGeom>
            <a:solidFill>
              <a:srgbClr val="000000"/>
            </a:solidFill>
          </p:spPr>
          <p:txBody>
            <a:bodyPr wrap="square" lIns="0" tIns="0" rIns="0" bIns="0" rtlCol="0"/>
            <a:lstStyle/>
            <a:p>
              <a:endParaRPr/>
            </a:p>
          </p:txBody>
        </p:sp>
        <p:sp>
          <p:nvSpPr>
            <p:cNvPr id="6" name="object 6"/>
            <p:cNvSpPr/>
            <p:nvPr/>
          </p:nvSpPr>
          <p:spPr>
            <a:xfrm>
              <a:off x="256032" y="3729228"/>
              <a:ext cx="978535" cy="485140"/>
            </a:xfrm>
            <a:custGeom>
              <a:avLst/>
              <a:gdLst/>
              <a:ahLst/>
              <a:cxnLst/>
              <a:rect l="l" t="t" r="r" b="b"/>
              <a:pathLst>
                <a:path w="978535" h="485139">
                  <a:moveTo>
                    <a:pt x="0" y="121158"/>
                  </a:moveTo>
                  <a:lnTo>
                    <a:pt x="736092" y="121158"/>
                  </a:lnTo>
                  <a:lnTo>
                    <a:pt x="736092" y="0"/>
                  </a:lnTo>
                  <a:lnTo>
                    <a:pt x="978408" y="242316"/>
                  </a:lnTo>
                  <a:lnTo>
                    <a:pt x="736092" y="484632"/>
                  </a:lnTo>
                  <a:lnTo>
                    <a:pt x="736092" y="363474"/>
                  </a:lnTo>
                  <a:lnTo>
                    <a:pt x="0" y="363474"/>
                  </a:lnTo>
                  <a:lnTo>
                    <a:pt x="0" y="121158"/>
                  </a:lnTo>
                  <a:close/>
                </a:path>
              </a:pathLst>
            </a:custGeom>
            <a:ln w="12192">
              <a:solidFill>
                <a:srgbClr val="2795AA"/>
              </a:solidFill>
            </a:ln>
          </p:spPr>
          <p:txBody>
            <a:bodyPr wrap="square" lIns="0" tIns="0" rIns="0" bIns="0" rtlCol="0"/>
            <a:lstStyle/>
            <a:p>
              <a:endParaRPr/>
            </a:p>
          </p:txBody>
        </p:sp>
      </p:grpSp>
    </p:spTree>
    <p:extLst>
      <p:ext uri="{BB962C8B-B14F-4D97-AF65-F5344CB8AC3E}">
        <p14:creationId xmlns:p14="http://schemas.microsoft.com/office/powerpoint/2010/main" val="37762844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E0C9EA95-BD1D-4A14-9632-47B27F6B96AC}"/>
              </a:ext>
            </a:extLst>
          </p:cNvPr>
          <p:cNvGraphicFramePr>
            <a:graphicFrameLocks noChangeAspect="1"/>
          </p:cNvGraphicFramePr>
          <p:nvPr>
            <p:extLst>
              <p:ext uri="{D42A27DB-BD31-4B8C-83A1-F6EECF244321}">
                <p14:modId xmlns:p14="http://schemas.microsoft.com/office/powerpoint/2010/main" val="1762387585"/>
              </p:ext>
            </p:extLst>
          </p:nvPr>
        </p:nvGraphicFramePr>
        <p:xfrm>
          <a:off x="1278293" y="755780"/>
          <a:ext cx="9857793" cy="5587870"/>
        </p:xfrm>
        <a:graphic>
          <a:graphicData uri="http://schemas.openxmlformats.org/presentationml/2006/ole">
            <mc:AlternateContent xmlns:mc="http://schemas.openxmlformats.org/markup-compatibility/2006">
              <mc:Choice xmlns:v="urn:schemas-microsoft-com:vml" Requires="v">
                <p:oleObj spid="_x0000_s4180" name="Acrobat Document" r:id="rId3" imgW="7543621" imgH="5829181" progId="Acrobat.Document.DC">
                  <p:embed/>
                </p:oleObj>
              </mc:Choice>
              <mc:Fallback>
                <p:oleObj name="Acrobat Document" r:id="rId3" imgW="7543621" imgH="5829181" progId="Acrobat.Document.DC">
                  <p:embed/>
                  <p:pic>
                    <p:nvPicPr>
                      <p:cNvPr id="0" name=""/>
                      <p:cNvPicPr/>
                      <p:nvPr/>
                    </p:nvPicPr>
                    <p:blipFill>
                      <a:blip r:embed="rId4"/>
                      <a:stretch>
                        <a:fillRect/>
                      </a:stretch>
                    </p:blipFill>
                    <p:spPr>
                      <a:xfrm>
                        <a:off x="1278293" y="755780"/>
                        <a:ext cx="9857793" cy="5587870"/>
                      </a:xfrm>
                      <a:prstGeom prst="rect">
                        <a:avLst/>
                      </a:prstGeom>
                    </p:spPr>
                  </p:pic>
                </p:oleObj>
              </mc:Fallback>
            </mc:AlternateContent>
          </a:graphicData>
        </a:graphic>
      </p:graphicFrame>
    </p:spTree>
    <p:extLst>
      <p:ext uri="{BB962C8B-B14F-4D97-AF65-F5344CB8AC3E}">
        <p14:creationId xmlns:p14="http://schemas.microsoft.com/office/powerpoint/2010/main" val="10657644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DF37439F-26A3-4DB9-90C2-DBA8C6F6CC1F}"/>
              </a:ext>
            </a:extLst>
          </p:cNvPr>
          <p:cNvGraphicFramePr>
            <a:graphicFrameLocks noChangeAspect="1"/>
          </p:cNvGraphicFramePr>
          <p:nvPr>
            <p:extLst>
              <p:ext uri="{D42A27DB-BD31-4B8C-83A1-F6EECF244321}">
                <p14:modId xmlns:p14="http://schemas.microsoft.com/office/powerpoint/2010/main" val="3434986895"/>
              </p:ext>
            </p:extLst>
          </p:nvPr>
        </p:nvGraphicFramePr>
        <p:xfrm>
          <a:off x="989045" y="738284"/>
          <a:ext cx="10161037" cy="6119716"/>
        </p:xfrm>
        <a:graphic>
          <a:graphicData uri="http://schemas.openxmlformats.org/presentationml/2006/ole">
            <mc:AlternateContent xmlns:mc="http://schemas.openxmlformats.org/markup-compatibility/2006">
              <mc:Choice xmlns:v="urn:schemas-microsoft-com:vml" Requires="v">
                <p:oleObj spid="_x0000_s6224" name="Acrobat Document" r:id="rId3" imgW="7543621" imgH="5829181" progId="Acrobat.Document.DC">
                  <p:embed/>
                </p:oleObj>
              </mc:Choice>
              <mc:Fallback>
                <p:oleObj name="Acrobat Document" r:id="rId3" imgW="7543621" imgH="5829181" progId="Acrobat.Document.DC">
                  <p:embed/>
                  <p:pic>
                    <p:nvPicPr>
                      <p:cNvPr id="0" name=""/>
                      <p:cNvPicPr/>
                      <p:nvPr/>
                    </p:nvPicPr>
                    <p:blipFill>
                      <a:blip r:embed="rId4"/>
                      <a:stretch>
                        <a:fillRect/>
                      </a:stretch>
                    </p:blipFill>
                    <p:spPr>
                      <a:xfrm>
                        <a:off x="989045" y="738284"/>
                        <a:ext cx="10161037" cy="6119716"/>
                      </a:xfrm>
                      <a:prstGeom prst="rect">
                        <a:avLst/>
                      </a:prstGeom>
                    </p:spPr>
                  </p:pic>
                </p:oleObj>
              </mc:Fallback>
            </mc:AlternateContent>
          </a:graphicData>
        </a:graphic>
      </p:graphicFrame>
    </p:spTree>
    <p:extLst>
      <p:ext uri="{BB962C8B-B14F-4D97-AF65-F5344CB8AC3E}">
        <p14:creationId xmlns:p14="http://schemas.microsoft.com/office/powerpoint/2010/main" val="20135029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7175C684-E345-4620-902D-08E041F6B817}"/>
              </a:ext>
            </a:extLst>
          </p:cNvPr>
          <p:cNvSpPr>
            <a:spLocks noGrp="1" noChangeArrowheads="1"/>
          </p:cNvSpPr>
          <p:nvPr>
            <p:ph type="title"/>
          </p:nvPr>
        </p:nvSpPr>
        <p:spPr>
          <a:xfrm>
            <a:off x="1981200" y="1"/>
            <a:ext cx="8229600" cy="1139825"/>
          </a:xfrm>
        </p:spPr>
        <p:txBody>
          <a:bodyPr>
            <a:normAutofit/>
          </a:bodyPr>
          <a:lstStyle/>
          <a:p>
            <a:pPr algn="ctr"/>
            <a:r>
              <a:rPr lang="en-US" altLang="en-US" sz="4400" dirty="0"/>
              <a:t>Compare/Contrast Essay</a:t>
            </a:r>
          </a:p>
        </p:txBody>
      </p:sp>
      <p:sp>
        <p:nvSpPr>
          <p:cNvPr id="3" name="Content Placeholder 2">
            <a:extLst>
              <a:ext uri="{FF2B5EF4-FFF2-40B4-BE49-F238E27FC236}">
                <a16:creationId xmlns:a16="http://schemas.microsoft.com/office/drawing/2014/main" id="{53A28206-586B-4CCC-A21B-73469FDBDF5A}"/>
              </a:ext>
            </a:extLst>
          </p:cNvPr>
          <p:cNvSpPr>
            <a:spLocks noGrp="1"/>
          </p:cNvSpPr>
          <p:nvPr>
            <p:ph idx="1"/>
          </p:nvPr>
        </p:nvSpPr>
        <p:spPr>
          <a:xfrm>
            <a:off x="141514" y="957943"/>
            <a:ext cx="11136713" cy="4833257"/>
          </a:xfrm>
        </p:spPr>
        <p:txBody>
          <a:bodyPr>
            <a:noAutofit/>
          </a:bodyPr>
          <a:lstStyle/>
          <a:p>
            <a:pPr>
              <a:defRPr/>
            </a:pPr>
            <a:r>
              <a:rPr lang="en-US" sz="2200" dirty="0"/>
              <a:t>Compare/Contrast Famous People</a:t>
            </a:r>
          </a:p>
          <a:p>
            <a:pPr>
              <a:defRPr/>
            </a:pPr>
            <a:r>
              <a:rPr lang="en-US" sz="2200" dirty="0"/>
              <a:t>Directions: Write an essay that describes what (native famous person) did that was noteworthy.  Then compare and contrast that person with someone else in history who made a difference in the world. What were the differences and similarities between them?  How would the world be different today if this person (along with their inventions/discoveries/contributions) had never lived.  Tell why you think this person was a genius or not.  Were they incredibly gifted, talented, or intelligent.  Compare their contributions to society. Compared to curing cancer, what rating would you give them?</a:t>
            </a:r>
          </a:p>
          <a:p>
            <a:pPr>
              <a:defRPr/>
            </a:pPr>
            <a:r>
              <a:rPr lang="en-US" sz="2200" dirty="0"/>
              <a:t>Historical figures that could be used include Mahatma Gandhi, Nelson Mandela, Joan of Arc, Martin Luther King, Thomas Becket, Joseph Smith, Nathan Hale, Socrates, and several others.</a:t>
            </a:r>
          </a:p>
          <a:p>
            <a:pPr>
              <a:defRPr/>
            </a:pPr>
            <a:endParaRPr lang="en-US" sz="2200" dirty="0"/>
          </a:p>
        </p:txBody>
      </p:sp>
    </p:spTree>
    <p:extLst>
      <p:ext uri="{BB962C8B-B14F-4D97-AF65-F5344CB8AC3E}">
        <p14:creationId xmlns:p14="http://schemas.microsoft.com/office/powerpoint/2010/main" val="27467182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9CAB1357-F7D2-448D-9DDB-59F5861FCC29}"/>
              </a:ext>
            </a:extLst>
          </p:cNvPr>
          <p:cNvGraphicFramePr>
            <a:graphicFrameLocks noGrp="1" noChangeAspect="1"/>
          </p:cNvGraphicFramePr>
          <p:nvPr>
            <p:ph sz="quarter" idx="13"/>
            <p:extLst>
              <p:ext uri="{D42A27DB-BD31-4B8C-83A1-F6EECF244321}">
                <p14:modId xmlns:p14="http://schemas.microsoft.com/office/powerpoint/2010/main" val="35710200"/>
              </p:ext>
            </p:extLst>
          </p:nvPr>
        </p:nvGraphicFramePr>
        <p:xfrm>
          <a:off x="1234751" y="773827"/>
          <a:ext cx="9722497" cy="5475287"/>
        </p:xfrm>
        <a:graphic>
          <a:graphicData uri="http://schemas.openxmlformats.org/presentationml/2006/ole">
            <mc:AlternateContent xmlns:mc="http://schemas.openxmlformats.org/markup-compatibility/2006">
              <mc:Choice xmlns:v="urn:schemas-microsoft-com:vml" Requires="v">
                <p:oleObj spid="_x0000_s3171" name="Acrobat Document" r:id="rId3" imgW="7543621" imgH="5829181" progId="Acrobat.Document.DC">
                  <p:embed/>
                </p:oleObj>
              </mc:Choice>
              <mc:Fallback>
                <p:oleObj name="Acrobat Document" r:id="rId3" imgW="7543621" imgH="5829181" progId="Acrobat.Document.DC">
                  <p:embed/>
                  <p:pic>
                    <p:nvPicPr>
                      <p:cNvPr id="0" name=""/>
                      <p:cNvPicPr/>
                      <p:nvPr/>
                    </p:nvPicPr>
                    <p:blipFill>
                      <a:blip r:embed="rId4"/>
                      <a:stretch>
                        <a:fillRect/>
                      </a:stretch>
                    </p:blipFill>
                    <p:spPr>
                      <a:xfrm>
                        <a:off x="1234751" y="773827"/>
                        <a:ext cx="9722497" cy="5475287"/>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69DEB10A-3321-4EA1-A0D2-B3D7C5A3285D}"/>
              </a:ext>
            </a:extLst>
          </p:cNvPr>
          <p:cNvSpPr>
            <a:spLocks noGrp="1"/>
          </p:cNvSpPr>
          <p:nvPr>
            <p:ph type="title"/>
          </p:nvPr>
        </p:nvSpPr>
        <p:spPr>
          <a:xfrm>
            <a:off x="913773" y="122387"/>
            <a:ext cx="10364451" cy="1302880"/>
          </a:xfrm>
        </p:spPr>
        <p:txBody>
          <a:bodyPr/>
          <a:lstStyle/>
          <a:p>
            <a:r>
              <a:rPr lang="en-US" dirty="0"/>
              <a:t>Student Class Presentation Rubric</a:t>
            </a:r>
          </a:p>
        </p:txBody>
      </p:sp>
    </p:spTree>
    <p:extLst>
      <p:ext uri="{BB962C8B-B14F-4D97-AF65-F5344CB8AC3E}">
        <p14:creationId xmlns:p14="http://schemas.microsoft.com/office/powerpoint/2010/main" val="386485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FF0A6-57B8-49B4-B90C-918EBF8D43A2}"/>
              </a:ext>
            </a:extLst>
          </p:cNvPr>
          <p:cNvSpPr>
            <a:spLocks noGrp="1"/>
          </p:cNvSpPr>
          <p:nvPr>
            <p:ph type="title"/>
          </p:nvPr>
        </p:nvSpPr>
        <p:spPr/>
        <p:txBody>
          <a:bodyPr/>
          <a:lstStyle/>
          <a:p>
            <a:r>
              <a:rPr lang="en-US" dirty="0"/>
              <a:t>Using Images</a:t>
            </a:r>
            <a:br>
              <a:rPr lang="en-US" dirty="0"/>
            </a:br>
            <a:r>
              <a:rPr lang="en-US" dirty="0"/>
              <a:t>Invisible Culture</a:t>
            </a:r>
          </a:p>
        </p:txBody>
      </p:sp>
      <p:pic>
        <p:nvPicPr>
          <p:cNvPr id="7174" name="Picture 6" descr="Image result for nestle la glace">
            <a:extLst>
              <a:ext uri="{FF2B5EF4-FFF2-40B4-BE49-F238E27FC236}">
                <a16:creationId xmlns:a16="http://schemas.microsoft.com/office/drawing/2014/main" id="{ABB7DB10-77C2-404B-B671-8842899A75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7074" y="2214693"/>
            <a:ext cx="10501880" cy="4024789"/>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Image result for distributeur automatique de glace nestle">
            <a:extLst>
              <a:ext uri="{FF2B5EF4-FFF2-40B4-BE49-F238E27FC236}">
                <a16:creationId xmlns:a16="http://schemas.microsoft.com/office/drawing/2014/main" id="{3190992A-4DA0-4301-8ABD-001942157D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2214694"/>
            <a:ext cx="5636525" cy="4024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69324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Image result for nestle la glace">
            <a:extLst>
              <a:ext uri="{FF2B5EF4-FFF2-40B4-BE49-F238E27FC236}">
                <a16:creationId xmlns:a16="http://schemas.microsoft.com/office/drawing/2014/main" id="{E3FBECB6-0904-4677-999A-EBC2D2E884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1666" y="2214694"/>
            <a:ext cx="5397618" cy="402478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8" descr="Image result for eat pray love julia roberts eating on bench">
            <a:extLst>
              <a:ext uri="{FF2B5EF4-FFF2-40B4-BE49-F238E27FC236}">
                <a16:creationId xmlns:a16="http://schemas.microsoft.com/office/drawing/2014/main" id="{0FCCD70D-6DF4-4084-8EA3-8DB0A71C5B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3775" y="0"/>
            <a:ext cx="102044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38876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1970532"/>
            <a:ext cx="10437876" cy="321563"/>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0585704" y="1970532"/>
            <a:ext cx="1603248" cy="14477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609600"/>
            <a:ext cx="10438130" cy="1369060"/>
          </a:xfrm>
          <a:custGeom>
            <a:avLst/>
            <a:gdLst/>
            <a:ahLst/>
            <a:cxnLst/>
            <a:rect l="l" t="t" r="r" b="b"/>
            <a:pathLst>
              <a:path w="10438130" h="1369060">
                <a:moveTo>
                  <a:pt x="10437876" y="0"/>
                </a:moveTo>
                <a:lnTo>
                  <a:pt x="0" y="0"/>
                </a:lnTo>
                <a:lnTo>
                  <a:pt x="0" y="1368552"/>
                </a:lnTo>
                <a:lnTo>
                  <a:pt x="10437876" y="1368552"/>
                </a:lnTo>
                <a:lnTo>
                  <a:pt x="10437876" y="0"/>
                </a:lnTo>
                <a:close/>
              </a:path>
            </a:pathLst>
          </a:custGeom>
          <a:solidFill>
            <a:srgbClr val="252525"/>
          </a:solidFill>
        </p:spPr>
        <p:txBody>
          <a:bodyPr wrap="square" lIns="0" tIns="0" rIns="0" bIns="0" rtlCol="0"/>
          <a:lstStyle/>
          <a:p>
            <a:endParaRPr/>
          </a:p>
        </p:txBody>
      </p:sp>
      <p:sp>
        <p:nvSpPr>
          <p:cNvPr id="5" name="object 5"/>
          <p:cNvSpPr/>
          <p:nvPr/>
        </p:nvSpPr>
        <p:spPr>
          <a:xfrm>
            <a:off x="10585704" y="609600"/>
            <a:ext cx="1603375" cy="1369060"/>
          </a:xfrm>
          <a:custGeom>
            <a:avLst/>
            <a:gdLst/>
            <a:ahLst/>
            <a:cxnLst/>
            <a:rect l="l" t="t" r="r" b="b"/>
            <a:pathLst>
              <a:path w="1603375" h="1369060">
                <a:moveTo>
                  <a:pt x="1603248" y="0"/>
                </a:moveTo>
                <a:lnTo>
                  <a:pt x="0" y="0"/>
                </a:lnTo>
                <a:lnTo>
                  <a:pt x="0" y="1368552"/>
                </a:lnTo>
                <a:lnTo>
                  <a:pt x="1603248" y="1368552"/>
                </a:lnTo>
                <a:lnTo>
                  <a:pt x="1603248" y="0"/>
                </a:lnTo>
                <a:close/>
              </a:path>
            </a:pathLst>
          </a:custGeom>
          <a:solidFill>
            <a:srgbClr val="39CDE7"/>
          </a:solidFill>
        </p:spPr>
        <p:txBody>
          <a:bodyPr wrap="square" lIns="0" tIns="0" rIns="0" bIns="0" rtlCol="0"/>
          <a:lstStyle/>
          <a:p>
            <a:endParaRPr/>
          </a:p>
        </p:txBody>
      </p:sp>
      <p:sp>
        <p:nvSpPr>
          <p:cNvPr id="6" name="object 6"/>
          <p:cNvSpPr/>
          <p:nvPr/>
        </p:nvSpPr>
        <p:spPr>
          <a:xfrm>
            <a:off x="2674620" y="99060"/>
            <a:ext cx="5356859" cy="6611111"/>
          </a:xfrm>
          <a:prstGeom prst="rect">
            <a:avLst/>
          </a:prstGeom>
          <a:blipFill>
            <a:blip r:embed="rId4" cstate="print"/>
            <a:stretch>
              <a:fillRect/>
            </a:stretch>
          </a:blipFill>
        </p:spPr>
        <p:txBody>
          <a:bodyPr wrap="square" lIns="0" tIns="0" rIns="0" bIns="0" rtlCol="0"/>
          <a:lstStyle/>
          <a:p>
            <a:endParaRPr/>
          </a:p>
        </p:txBody>
      </p:sp>
      <p:sp>
        <p:nvSpPr>
          <p:cNvPr id="14" name="TextBox 13">
            <a:extLst>
              <a:ext uri="{FF2B5EF4-FFF2-40B4-BE49-F238E27FC236}">
                <a16:creationId xmlns:a16="http://schemas.microsoft.com/office/drawing/2014/main" id="{9968128D-98D6-480D-862C-3CA82A303FFA}"/>
              </a:ext>
            </a:extLst>
          </p:cNvPr>
          <p:cNvSpPr txBox="1"/>
          <p:nvPr/>
        </p:nvSpPr>
        <p:spPr>
          <a:xfrm>
            <a:off x="7938656" y="3404615"/>
            <a:ext cx="4385379" cy="707886"/>
          </a:xfrm>
          <a:prstGeom prst="rect">
            <a:avLst/>
          </a:prstGeom>
          <a:noFill/>
        </p:spPr>
        <p:txBody>
          <a:bodyPr wrap="square" rtlCol="0">
            <a:spAutoFit/>
          </a:bodyPr>
          <a:lstStyle/>
          <a:p>
            <a:r>
              <a:rPr lang="en-US" sz="4000" b="1" dirty="0"/>
              <a:t>INVISIBLE CULTURE</a:t>
            </a:r>
          </a:p>
        </p:txBody>
      </p:sp>
      <p:sp>
        <p:nvSpPr>
          <p:cNvPr id="15" name="TextBox 14">
            <a:extLst>
              <a:ext uri="{FF2B5EF4-FFF2-40B4-BE49-F238E27FC236}">
                <a16:creationId xmlns:a16="http://schemas.microsoft.com/office/drawing/2014/main" id="{A1666042-915B-4C1D-A976-5F962393DDBB}"/>
              </a:ext>
            </a:extLst>
          </p:cNvPr>
          <p:cNvSpPr txBox="1"/>
          <p:nvPr/>
        </p:nvSpPr>
        <p:spPr>
          <a:xfrm>
            <a:off x="7948351" y="4010891"/>
            <a:ext cx="4021976" cy="1938992"/>
          </a:xfrm>
          <a:prstGeom prst="rect">
            <a:avLst/>
          </a:prstGeom>
          <a:noFill/>
        </p:spPr>
        <p:txBody>
          <a:bodyPr wrap="square" rtlCol="0">
            <a:spAutoFit/>
          </a:bodyPr>
          <a:lstStyle/>
          <a:p>
            <a:r>
              <a:rPr lang="en-US" sz="2400" b="1" dirty="0"/>
              <a:t>Examples of types of invisible culture are belief systems, values and unspoken practices that are accepted in a society.</a:t>
            </a:r>
          </a:p>
        </p:txBody>
      </p:sp>
      <p:grpSp>
        <p:nvGrpSpPr>
          <p:cNvPr id="22" name="object 4">
            <a:extLst>
              <a:ext uri="{FF2B5EF4-FFF2-40B4-BE49-F238E27FC236}">
                <a16:creationId xmlns:a16="http://schemas.microsoft.com/office/drawing/2014/main" id="{087C5F16-B816-4927-9D9D-F6D072F8D3C9}"/>
              </a:ext>
            </a:extLst>
          </p:cNvPr>
          <p:cNvGrpSpPr/>
          <p:nvPr/>
        </p:nvGrpSpPr>
        <p:grpSpPr>
          <a:xfrm rot="10800000">
            <a:off x="7093093" y="3530737"/>
            <a:ext cx="783217" cy="497205"/>
            <a:chOff x="249936" y="3723132"/>
            <a:chExt cx="990600" cy="497205"/>
          </a:xfrm>
        </p:grpSpPr>
        <p:sp>
          <p:nvSpPr>
            <p:cNvPr id="23" name="object 5">
              <a:extLst>
                <a:ext uri="{FF2B5EF4-FFF2-40B4-BE49-F238E27FC236}">
                  <a16:creationId xmlns:a16="http://schemas.microsoft.com/office/drawing/2014/main" id="{41B14334-8AB5-4A87-86E2-0269B4009BB3}"/>
                </a:ext>
              </a:extLst>
            </p:cNvPr>
            <p:cNvSpPr/>
            <p:nvPr/>
          </p:nvSpPr>
          <p:spPr>
            <a:xfrm>
              <a:off x="256032" y="3729228"/>
              <a:ext cx="978535" cy="485140"/>
            </a:xfrm>
            <a:custGeom>
              <a:avLst/>
              <a:gdLst/>
              <a:ahLst/>
              <a:cxnLst/>
              <a:rect l="l" t="t" r="r" b="b"/>
              <a:pathLst>
                <a:path w="978535" h="485139">
                  <a:moveTo>
                    <a:pt x="736092" y="0"/>
                  </a:moveTo>
                  <a:lnTo>
                    <a:pt x="736092" y="121158"/>
                  </a:lnTo>
                  <a:lnTo>
                    <a:pt x="0" y="121158"/>
                  </a:lnTo>
                  <a:lnTo>
                    <a:pt x="0" y="363474"/>
                  </a:lnTo>
                  <a:lnTo>
                    <a:pt x="736092" y="363474"/>
                  </a:lnTo>
                  <a:lnTo>
                    <a:pt x="736092" y="484632"/>
                  </a:lnTo>
                  <a:lnTo>
                    <a:pt x="978408" y="242316"/>
                  </a:lnTo>
                  <a:lnTo>
                    <a:pt x="736092" y="0"/>
                  </a:lnTo>
                  <a:close/>
                </a:path>
              </a:pathLst>
            </a:custGeom>
            <a:solidFill>
              <a:srgbClr val="000000"/>
            </a:solidFill>
          </p:spPr>
          <p:txBody>
            <a:bodyPr wrap="square" lIns="0" tIns="0" rIns="0" bIns="0" rtlCol="0"/>
            <a:lstStyle/>
            <a:p>
              <a:endParaRPr/>
            </a:p>
          </p:txBody>
        </p:sp>
        <p:sp>
          <p:nvSpPr>
            <p:cNvPr id="24" name="object 6">
              <a:extLst>
                <a:ext uri="{FF2B5EF4-FFF2-40B4-BE49-F238E27FC236}">
                  <a16:creationId xmlns:a16="http://schemas.microsoft.com/office/drawing/2014/main" id="{E2BBA0D2-00BC-4D86-BC6B-AE43C1AA00F9}"/>
                </a:ext>
              </a:extLst>
            </p:cNvPr>
            <p:cNvSpPr/>
            <p:nvPr/>
          </p:nvSpPr>
          <p:spPr>
            <a:xfrm>
              <a:off x="256032" y="3729228"/>
              <a:ext cx="978535" cy="485140"/>
            </a:xfrm>
            <a:custGeom>
              <a:avLst/>
              <a:gdLst/>
              <a:ahLst/>
              <a:cxnLst/>
              <a:rect l="l" t="t" r="r" b="b"/>
              <a:pathLst>
                <a:path w="978535" h="485139">
                  <a:moveTo>
                    <a:pt x="0" y="121158"/>
                  </a:moveTo>
                  <a:lnTo>
                    <a:pt x="736092" y="121158"/>
                  </a:lnTo>
                  <a:lnTo>
                    <a:pt x="736092" y="0"/>
                  </a:lnTo>
                  <a:lnTo>
                    <a:pt x="978408" y="242316"/>
                  </a:lnTo>
                  <a:lnTo>
                    <a:pt x="736092" y="484632"/>
                  </a:lnTo>
                  <a:lnTo>
                    <a:pt x="736092" y="363474"/>
                  </a:lnTo>
                  <a:lnTo>
                    <a:pt x="0" y="363474"/>
                  </a:lnTo>
                  <a:lnTo>
                    <a:pt x="0" y="121158"/>
                  </a:lnTo>
                  <a:close/>
                </a:path>
              </a:pathLst>
            </a:custGeom>
            <a:ln w="12192">
              <a:solidFill>
                <a:srgbClr val="2795AA"/>
              </a:solidFill>
            </a:ln>
          </p:spPr>
          <p:txBody>
            <a:bodyPr wrap="square" lIns="0" tIns="0" rIns="0" bIns="0" rtlCol="0"/>
            <a:lstStyle/>
            <a:p>
              <a:endParaRPr/>
            </a:p>
          </p:txBody>
        </p:sp>
      </p:grpSp>
    </p:spTree>
    <p:extLst>
      <p:ext uri="{BB962C8B-B14F-4D97-AF65-F5344CB8AC3E}">
        <p14:creationId xmlns:p14="http://schemas.microsoft.com/office/powerpoint/2010/main" val="11973458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4A115-4270-4612-B449-DCA1C82E31B5}"/>
              </a:ext>
            </a:extLst>
          </p:cNvPr>
          <p:cNvSpPr>
            <a:spLocks noGrp="1"/>
          </p:cNvSpPr>
          <p:nvPr>
            <p:ph type="title"/>
          </p:nvPr>
        </p:nvSpPr>
        <p:spPr>
          <a:xfrm>
            <a:off x="913774" y="0"/>
            <a:ext cx="10364451" cy="1596177"/>
          </a:xfrm>
        </p:spPr>
        <p:txBody>
          <a:bodyPr>
            <a:normAutofit/>
          </a:bodyPr>
          <a:lstStyle/>
          <a:p>
            <a:r>
              <a:rPr lang="en-US" sz="4800" b="1" dirty="0"/>
              <a:t>Perspectives in France</a:t>
            </a:r>
            <a:br>
              <a:rPr lang="en-US" sz="4800" b="1" dirty="0"/>
            </a:br>
            <a:r>
              <a:rPr lang="en-US" sz="4800" b="1" dirty="0"/>
              <a:t>Invisible Culture</a:t>
            </a:r>
          </a:p>
        </p:txBody>
      </p:sp>
      <p:sp>
        <p:nvSpPr>
          <p:cNvPr id="3" name="Content Placeholder 2">
            <a:extLst>
              <a:ext uri="{FF2B5EF4-FFF2-40B4-BE49-F238E27FC236}">
                <a16:creationId xmlns:a16="http://schemas.microsoft.com/office/drawing/2014/main" id="{EFDE7A21-32A7-45CC-A798-22FA5DA92941}"/>
              </a:ext>
            </a:extLst>
          </p:cNvPr>
          <p:cNvSpPr>
            <a:spLocks noGrp="1"/>
          </p:cNvSpPr>
          <p:nvPr>
            <p:ph sz="quarter" idx="13"/>
          </p:nvPr>
        </p:nvSpPr>
        <p:spPr>
          <a:xfrm>
            <a:off x="2940134" y="1596177"/>
            <a:ext cx="5961788" cy="5067278"/>
          </a:xfrm>
        </p:spPr>
        <p:txBody>
          <a:bodyPr>
            <a:noAutofit/>
          </a:bodyPr>
          <a:lstStyle/>
          <a:p>
            <a:pPr marL="0" indent="0">
              <a:buNone/>
            </a:pPr>
            <a:r>
              <a:rPr lang="en-US" sz="3300" b="1" dirty="0"/>
              <a:t>Eating in France</a:t>
            </a:r>
          </a:p>
          <a:p>
            <a:r>
              <a:rPr lang="en-US" sz="3300" cap="none" dirty="0"/>
              <a:t>French people “always” </a:t>
            </a:r>
            <a:r>
              <a:rPr lang="en-US" sz="3300" u="sng" cap="none" dirty="0"/>
              <a:t>sit down </a:t>
            </a:r>
            <a:r>
              <a:rPr lang="en-US" sz="3300" cap="none" dirty="0"/>
              <a:t>to eat </a:t>
            </a:r>
            <a:r>
              <a:rPr lang="en-US" sz="3300" u="sng" cap="none" dirty="0"/>
              <a:t>because</a:t>
            </a:r>
            <a:r>
              <a:rPr lang="en-US" sz="3300" cap="none" dirty="0"/>
              <a:t> they want to focus on their food and those with whom they eat without distractions. When asked “Why?” a French professor said “That’s just the way we do it.”</a:t>
            </a:r>
          </a:p>
          <a:p>
            <a:endParaRPr lang="en-US" sz="3300" b="1" dirty="0"/>
          </a:p>
          <a:p>
            <a:pPr marL="0" indent="0">
              <a:buNone/>
            </a:pPr>
            <a:endParaRPr lang="en-US" sz="3300" b="1" dirty="0"/>
          </a:p>
          <a:p>
            <a:pPr marL="0" indent="0">
              <a:buNone/>
            </a:pPr>
            <a:endParaRPr lang="en-US" sz="3300" b="1" dirty="0"/>
          </a:p>
        </p:txBody>
      </p:sp>
    </p:spTree>
    <p:extLst>
      <p:ext uri="{BB962C8B-B14F-4D97-AF65-F5344CB8AC3E}">
        <p14:creationId xmlns:p14="http://schemas.microsoft.com/office/powerpoint/2010/main" val="21626131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873FA-BC1E-474C-9187-08FA86D63185}"/>
              </a:ext>
            </a:extLst>
          </p:cNvPr>
          <p:cNvSpPr>
            <a:spLocks noGrp="1"/>
          </p:cNvSpPr>
          <p:nvPr>
            <p:ph type="title"/>
          </p:nvPr>
        </p:nvSpPr>
        <p:spPr/>
        <p:txBody>
          <a:bodyPr>
            <a:normAutofit/>
          </a:bodyPr>
          <a:lstStyle/>
          <a:p>
            <a:r>
              <a:rPr lang="en-US" sz="4000" dirty="0"/>
              <a:t>Native Speakers</a:t>
            </a:r>
          </a:p>
        </p:txBody>
      </p:sp>
      <p:sp>
        <p:nvSpPr>
          <p:cNvPr id="3" name="Content Placeholder 2">
            <a:extLst>
              <a:ext uri="{FF2B5EF4-FFF2-40B4-BE49-F238E27FC236}">
                <a16:creationId xmlns:a16="http://schemas.microsoft.com/office/drawing/2014/main" id="{871E38F4-A8DA-4160-BF08-A86B56DB75FD}"/>
              </a:ext>
            </a:extLst>
          </p:cNvPr>
          <p:cNvSpPr>
            <a:spLocks noGrp="1"/>
          </p:cNvSpPr>
          <p:nvPr>
            <p:ph sz="quarter" idx="13"/>
          </p:nvPr>
        </p:nvSpPr>
        <p:spPr>
          <a:xfrm>
            <a:off x="913774" y="1953434"/>
            <a:ext cx="10363826" cy="4371166"/>
          </a:xfrm>
        </p:spPr>
        <p:txBody>
          <a:bodyPr>
            <a:noAutofit/>
          </a:bodyPr>
          <a:lstStyle/>
          <a:p>
            <a:r>
              <a:rPr lang="en-US" sz="2800" dirty="0"/>
              <a:t>During the semester, spend _____ minutes talking to a native speaker. This could be done online through any video chat/call platform that works best for you. You may choose a topic from our class units as the subject of your conversation.  </a:t>
            </a:r>
          </a:p>
          <a:p>
            <a:r>
              <a:rPr lang="en-US" sz="2800" dirty="0"/>
              <a:t>After conversing with a native speaker, post a short paragraph about what you have learned for that week on the Discussion Board on Learning Suite</a:t>
            </a:r>
          </a:p>
        </p:txBody>
      </p:sp>
    </p:spTree>
    <p:extLst>
      <p:ext uri="{BB962C8B-B14F-4D97-AF65-F5344CB8AC3E}">
        <p14:creationId xmlns:p14="http://schemas.microsoft.com/office/powerpoint/2010/main" val="11905264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FF22E-09B1-424E-BE6C-8E7795EB71C2}"/>
              </a:ext>
            </a:extLst>
          </p:cNvPr>
          <p:cNvSpPr>
            <a:spLocks noGrp="1"/>
          </p:cNvSpPr>
          <p:nvPr>
            <p:ph type="title"/>
          </p:nvPr>
        </p:nvSpPr>
        <p:spPr/>
        <p:txBody>
          <a:bodyPr>
            <a:normAutofit/>
          </a:bodyPr>
          <a:lstStyle/>
          <a:p>
            <a:r>
              <a:rPr lang="en-US" sz="4000" dirty="0"/>
              <a:t>Cultural food day</a:t>
            </a:r>
          </a:p>
        </p:txBody>
      </p:sp>
      <p:sp>
        <p:nvSpPr>
          <p:cNvPr id="3" name="Content Placeholder 2">
            <a:extLst>
              <a:ext uri="{FF2B5EF4-FFF2-40B4-BE49-F238E27FC236}">
                <a16:creationId xmlns:a16="http://schemas.microsoft.com/office/drawing/2014/main" id="{EA5A2ADB-403F-43FB-9CB3-35F7E73BC732}"/>
              </a:ext>
            </a:extLst>
          </p:cNvPr>
          <p:cNvSpPr>
            <a:spLocks noGrp="1"/>
          </p:cNvSpPr>
          <p:nvPr>
            <p:ph sz="quarter" idx="13"/>
          </p:nvPr>
        </p:nvSpPr>
        <p:spPr/>
        <p:txBody>
          <a:bodyPr>
            <a:normAutofit/>
          </a:bodyPr>
          <a:lstStyle/>
          <a:p>
            <a:r>
              <a:rPr lang="en-US" sz="2800" dirty="0"/>
              <a:t>Reserve the FLAC in JFSB B003 to host a cultural food day. The </a:t>
            </a:r>
            <a:r>
              <a:rPr lang="en-US" sz="2800" dirty="0" err="1"/>
              <a:t>flac</a:t>
            </a:r>
            <a:r>
              <a:rPr lang="en-US" sz="2800" dirty="0"/>
              <a:t> has a kitchen, fridge, oven, microwave, sink, utensils, lounge with chairs, tables, and a big screen tv.</a:t>
            </a:r>
          </a:p>
          <a:p>
            <a:r>
              <a:rPr lang="en-US" sz="2800" dirty="0"/>
              <a:t>Phone # is 801 422-7103</a:t>
            </a:r>
          </a:p>
        </p:txBody>
      </p:sp>
    </p:spTree>
    <p:extLst>
      <p:ext uri="{BB962C8B-B14F-4D97-AF65-F5344CB8AC3E}">
        <p14:creationId xmlns:p14="http://schemas.microsoft.com/office/powerpoint/2010/main" val="2372005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201288"/>
            <a:ext cx="10364451" cy="1596177"/>
          </a:xfrm>
        </p:spPr>
        <p:txBody>
          <a:bodyPr>
            <a:normAutofit/>
          </a:bodyPr>
          <a:lstStyle/>
          <a:p>
            <a:pPr algn="ctr"/>
            <a:r>
              <a:rPr lang="en-US" sz="4800" dirty="0"/>
              <a:t>Model for Exploring Culture</a:t>
            </a:r>
          </a:p>
        </p:txBody>
      </p:sp>
      <p:sp>
        <p:nvSpPr>
          <p:cNvPr id="3" name="Content Placeholder 2"/>
          <p:cNvSpPr>
            <a:spLocks noGrp="1"/>
          </p:cNvSpPr>
          <p:nvPr>
            <p:ph sz="quarter" idx="13"/>
          </p:nvPr>
        </p:nvSpPr>
        <p:spPr>
          <a:xfrm>
            <a:off x="793854" y="1215957"/>
            <a:ext cx="4371912" cy="4336008"/>
          </a:xfrm>
        </p:spPr>
        <p:txBody>
          <a:bodyPr>
            <a:normAutofit/>
          </a:bodyPr>
          <a:lstStyle/>
          <a:p>
            <a:pPr marL="0" indent="0">
              <a:buNone/>
            </a:pPr>
            <a:r>
              <a:rPr lang="en-US" sz="4000" dirty="0">
                <a:solidFill>
                  <a:srgbClr val="FF0000"/>
                </a:solidFill>
                <a:effectLst>
                  <a:outerShdw blurRad="38100" dist="38100" dir="2700000" algn="tl">
                    <a:srgbClr val="000000">
                      <a:alpha val="43137"/>
                    </a:srgbClr>
                  </a:outerShdw>
                </a:effectLst>
              </a:rPr>
              <a:t>Three Types:</a:t>
            </a:r>
          </a:p>
          <a:p>
            <a:r>
              <a:rPr lang="en-US" sz="4000" dirty="0">
                <a:solidFill>
                  <a:srgbClr val="FF0000"/>
                </a:solidFill>
                <a:effectLst>
                  <a:outerShdw blurRad="38100" dist="38100" dir="2700000" algn="tl">
                    <a:srgbClr val="000000">
                      <a:alpha val="43137"/>
                    </a:srgbClr>
                  </a:outerShdw>
                </a:effectLst>
              </a:rPr>
              <a:t>Products</a:t>
            </a:r>
          </a:p>
          <a:p>
            <a:r>
              <a:rPr lang="en-US" sz="4000" dirty="0">
                <a:solidFill>
                  <a:srgbClr val="FF0000"/>
                </a:solidFill>
                <a:effectLst>
                  <a:outerShdw blurRad="38100" dist="38100" dir="2700000" algn="tl">
                    <a:srgbClr val="000000">
                      <a:alpha val="43137"/>
                    </a:srgbClr>
                  </a:outerShdw>
                </a:effectLst>
              </a:rPr>
              <a:t>Practices</a:t>
            </a:r>
          </a:p>
          <a:p>
            <a:r>
              <a:rPr lang="en-US" sz="4000" dirty="0">
                <a:solidFill>
                  <a:srgbClr val="FF0000"/>
                </a:solidFill>
                <a:effectLst>
                  <a:outerShdw blurRad="38100" dist="38100" dir="2700000" algn="tl">
                    <a:srgbClr val="000000">
                      <a:alpha val="43137"/>
                    </a:srgbClr>
                  </a:outerShdw>
                </a:effectLst>
              </a:rPr>
              <a:t>perspectives</a:t>
            </a:r>
            <a:endParaRPr lang="en-US" dirty="0"/>
          </a:p>
          <a:p>
            <a:endParaRPr lang="en-US" dirty="0"/>
          </a:p>
        </p:txBody>
      </p:sp>
      <p:sp>
        <p:nvSpPr>
          <p:cNvPr id="4" name="Content Placeholder 3"/>
          <p:cNvSpPr>
            <a:spLocks noGrp="1"/>
          </p:cNvSpPr>
          <p:nvPr>
            <p:ph sz="quarter" idx="14"/>
          </p:nvPr>
        </p:nvSpPr>
        <p:spPr>
          <a:xfrm>
            <a:off x="5409577" y="1236841"/>
            <a:ext cx="6358952" cy="4811261"/>
          </a:xfrm>
        </p:spPr>
        <p:txBody>
          <a:bodyPr>
            <a:normAutofit fontScale="92500" lnSpcReduction="10000"/>
          </a:bodyPr>
          <a:lstStyle/>
          <a:p>
            <a:pPr marL="0" indent="0">
              <a:buNone/>
            </a:pPr>
            <a:r>
              <a:rPr lang="en-US" sz="4000" b="1" dirty="0">
                <a:solidFill>
                  <a:srgbClr val="FF0000"/>
                </a:solidFill>
                <a:effectLst>
                  <a:outerShdw blurRad="38100" dist="38100" dir="2700000" algn="tl">
                    <a:srgbClr val="000000">
                      <a:alpha val="43137"/>
                    </a:srgbClr>
                  </a:outerShdw>
                </a:effectLst>
              </a:rPr>
              <a:t>Products (WHAT):</a:t>
            </a:r>
          </a:p>
          <a:p>
            <a:r>
              <a:rPr lang="en-US" sz="2600" b="1" dirty="0"/>
              <a:t>Both tangible and intangible creations of a culture-they reflect a culture’s beliefs &amp; perspectives</a:t>
            </a:r>
          </a:p>
          <a:p>
            <a:r>
              <a:rPr lang="en-US" sz="4000" b="1" dirty="0">
                <a:solidFill>
                  <a:srgbClr val="FF0000"/>
                </a:solidFill>
                <a:effectLst>
                  <a:outerShdw blurRad="38100" dist="38100" dir="2700000" algn="tl">
                    <a:srgbClr val="000000">
                      <a:alpha val="43137"/>
                    </a:srgbClr>
                  </a:outerShdw>
                </a:effectLst>
              </a:rPr>
              <a:t>Tangible </a:t>
            </a:r>
            <a:r>
              <a:rPr lang="en-US" sz="4000" b="1" dirty="0" err="1">
                <a:solidFill>
                  <a:srgbClr val="FF0000"/>
                </a:solidFill>
                <a:effectLst>
                  <a:outerShdw blurRad="38100" dist="38100" dir="2700000" algn="tl">
                    <a:srgbClr val="000000">
                      <a:alpha val="43137"/>
                    </a:srgbClr>
                  </a:outerShdw>
                </a:effectLst>
              </a:rPr>
              <a:t>EXamples</a:t>
            </a:r>
            <a:r>
              <a:rPr lang="en-US" sz="4000" b="1" dirty="0">
                <a:solidFill>
                  <a:srgbClr val="FF0000"/>
                </a:solidFill>
                <a:effectLst>
                  <a:outerShdw blurRad="38100" dist="38100" dir="2700000" algn="tl">
                    <a:srgbClr val="000000">
                      <a:alpha val="43137"/>
                    </a:srgbClr>
                  </a:outerShdw>
                </a:effectLst>
              </a:rPr>
              <a:t>: </a:t>
            </a:r>
            <a:endParaRPr lang="en-US" sz="4000" b="1" dirty="0"/>
          </a:p>
          <a:p>
            <a:r>
              <a:rPr lang="en-US" sz="2600" b="1" dirty="0"/>
              <a:t>Paintings, cathedrals, toys, dress</a:t>
            </a:r>
          </a:p>
          <a:p>
            <a:r>
              <a:rPr lang="en-US" sz="4000" b="1" dirty="0" err="1">
                <a:solidFill>
                  <a:srgbClr val="FF0000"/>
                </a:solidFill>
                <a:effectLst>
                  <a:outerShdw blurRad="38100" dist="38100" dir="2700000" algn="tl">
                    <a:srgbClr val="000000">
                      <a:alpha val="43137"/>
                    </a:srgbClr>
                  </a:outerShdw>
                </a:effectLst>
              </a:rPr>
              <a:t>INTangible</a:t>
            </a:r>
            <a:r>
              <a:rPr lang="en-US" sz="4000" b="1" dirty="0">
                <a:solidFill>
                  <a:srgbClr val="FF0000"/>
                </a:solidFill>
                <a:effectLst>
                  <a:outerShdw blurRad="38100" dist="38100" dir="2700000" algn="tl">
                    <a:srgbClr val="000000">
                      <a:alpha val="43137"/>
                    </a:srgbClr>
                  </a:outerShdw>
                </a:effectLst>
              </a:rPr>
              <a:t> Examples: </a:t>
            </a:r>
          </a:p>
          <a:p>
            <a:r>
              <a:rPr lang="en-US" sz="2600" b="1" dirty="0"/>
              <a:t>Music, dance, language</a:t>
            </a:r>
          </a:p>
          <a:p>
            <a:endParaRPr lang="en-US" sz="4000" b="1" dirty="0"/>
          </a:p>
          <a:p>
            <a:endParaRPr lang="en-US" sz="4000" b="1" dirty="0"/>
          </a:p>
          <a:p>
            <a:pPr marL="0" indent="0">
              <a:buNone/>
            </a:pPr>
            <a:endParaRPr lang="en-US" sz="4000" b="1" dirty="0"/>
          </a:p>
          <a:p>
            <a:endParaRPr lang="en-US" sz="4000" b="1" dirty="0">
              <a:solidFill>
                <a:srgbClr val="FF0000"/>
              </a:solidFill>
              <a:effectLst>
                <a:outerShdw blurRad="38100" dist="38100" dir="2700000" algn="tl">
                  <a:srgbClr val="000000">
                    <a:alpha val="43137"/>
                  </a:srgbClr>
                </a:outerShdw>
              </a:effectLst>
            </a:endParaRPr>
          </a:p>
          <a:p>
            <a:endParaRPr lang="en-US" sz="4000" b="1" dirty="0">
              <a:solidFill>
                <a:srgbClr val="FF0000"/>
              </a:solidFill>
              <a:effectLst>
                <a:outerShdw blurRad="38100" dist="38100" dir="2700000" algn="tl">
                  <a:srgbClr val="000000">
                    <a:alpha val="43137"/>
                  </a:srgbClr>
                </a:outerShdw>
              </a:effectLst>
            </a:endParaRPr>
          </a:p>
          <a:p>
            <a:endParaRPr lang="en-US" b="1" dirty="0"/>
          </a:p>
        </p:txBody>
      </p:sp>
    </p:spTree>
    <p:extLst>
      <p:ext uri="{BB962C8B-B14F-4D97-AF65-F5344CB8AC3E}">
        <p14:creationId xmlns:p14="http://schemas.microsoft.com/office/powerpoint/2010/main" val="2091264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FF22E-09B1-424E-BE6C-8E7795EB71C2}"/>
              </a:ext>
            </a:extLst>
          </p:cNvPr>
          <p:cNvSpPr>
            <a:spLocks noGrp="1"/>
          </p:cNvSpPr>
          <p:nvPr>
            <p:ph type="title"/>
          </p:nvPr>
        </p:nvSpPr>
        <p:spPr/>
        <p:txBody>
          <a:bodyPr>
            <a:normAutofit/>
          </a:bodyPr>
          <a:lstStyle/>
          <a:p>
            <a:r>
              <a:rPr lang="en-US" sz="4000" dirty="0"/>
              <a:t>Field Trips/Experiential education</a:t>
            </a:r>
          </a:p>
        </p:txBody>
      </p:sp>
      <p:sp>
        <p:nvSpPr>
          <p:cNvPr id="3" name="Content Placeholder 2">
            <a:extLst>
              <a:ext uri="{FF2B5EF4-FFF2-40B4-BE49-F238E27FC236}">
                <a16:creationId xmlns:a16="http://schemas.microsoft.com/office/drawing/2014/main" id="{EA5A2ADB-403F-43FB-9CB3-35F7E73BC732}"/>
              </a:ext>
            </a:extLst>
          </p:cNvPr>
          <p:cNvSpPr>
            <a:spLocks noGrp="1"/>
          </p:cNvSpPr>
          <p:nvPr>
            <p:ph sz="quarter" idx="13"/>
          </p:nvPr>
        </p:nvSpPr>
        <p:spPr>
          <a:xfrm>
            <a:off x="913774" y="2055362"/>
            <a:ext cx="10363826" cy="3424107"/>
          </a:xfrm>
        </p:spPr>
        <p:txBody>
          <a:bodyPr>
            <a:noAutofit/>
          </a:bodyPr>
          <a:lstStyle/>
          <a:p>
            <a:pPr lvl="0"/>
            <a:r>
              <a:rPr lang="en-US" sz="2600" dirty="0"/>
              <a:t>Examples include students attending cultural events sponsored by the BYU Museum of Peoples and Cultures, International Cinema films @ 250 KMBL, </a:t>
            </a:r>
            <a:r>
              <a:rPr lang="en-US" sz="2600" dirty="0" err="1"/>
              <a:t>PowWows</a:t>
            </a:r>
            <a:r>
              <a:rPr lang="en-US" sz="2600" dirty="0"/>
              <a:t>, Community heritage events, cultural symposiums, firesides. These events should be cleared through CLS. If they are held outside of class time, they cannot be required assignments. If they are during class time, students should be given transportation options. </a:t>
            </a:r>
          </a:p>
        </p:txBody>
      </p:sp>
    </p:spTree>
    <p:extLst>
      <p:ext uri="{BB962C8B-B14F-4D97-AF65-F5344CB8AC3E}">
        <p14:creationId xmlns:p14="http://schemas.microsoft.com/office/powerpoint/2010/main" val="40926552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4A115-4270-4612-B449-DCA1C82E31B5}"/>
              </a:ext>
            </a:extLst>
          </p:cNvPr>
          <p:cNvSpPr>
            <a:spLocks noGrp="1"/>
          </p:cNvSpPr>
          <p:nvPr>
            <p:ph type="title"/>
          </p:nvPr>
        </p:nvSpPr>
        <p:spPr>
          <a:xfrm>
            <a:off x="913774" y="0"/>
            <a:ext cx="10364451" cy="1596177"/>
          </a:xfrm>
        </p:spPr>
        <p:txBody>
          <a:bodyPr>
            <a:normAutofit/>
          </a:bodyPr>
          <a:lstStyle/>
          <a:p>
            <a:r>
              <a:rPr lang="en-US" sz="4800" b="1" dirty="0"/>
              <a:t>Perspectives of TIME</a:t>
            </a:r>
            <a:br>
              <a:rPr lang="en-US" sz="4800" b="1" dirty="0"/>
            </a:br>
            <a:r>
              <a:rPr lang="en-US" sz="4800" b="1" dirty="0"/>
              <a:t>Invisible Culture</a:t>
            </a:r>
          </a:p>
        </p:txBody>
      </p:sp>
      <p:sp>
        <p:nvSpPr>
          <p:cNvPr id="8" name="Content Placeholder 3">
            <a:extLst>
              <a:ext uri="{FF2B5EF4-FFF2-40B4-BE49-F238E27FC236}">
                <a16:creationId xmlns:a16="http://schemas.microsoft.com/office/drawing/2014/main" id="{6ED65AC1-1325-4BF3-A3C8-C06B04838175}"/>
              </a:ext>
            </a:extLst>
          </p:cNvPr>
          <p:cNvSpPr txBox="1">
            <a:spLocks/>
          </p:cNvSpPr>
          <p:nvPr/>
        </p:nvSpPr>
        <p:spPr>
          <a:xfrm>
            <a:off x="648929" y="1370196"/>
            <a:ext cx="10987548" cy="5051383"/>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marL="0" indent="0">
              <a:buNone/>
            </a:pPr>
            <a:r>
              <a:rPr lang="en-US" sz="3200" b="1" dirty="0"/>
              <a:t>Time</a:t>
            </a:r>
          </a:p>
          <a:p>
            <a:pPr marL="0" indent="0">
              <a:buNone/>
            </a:pPr>
            <a:r>
              <a:rPr lang="en-US" sz="3200" cap="none" dirty="0"/>
              <a:t>How different cultures view time. </a:t>
            </a:r>
          </a:p>
          <a:p>
            <a:pPr lvl="1"/>
            <a:r>
              <a:rPr lang="en-US" sz="3200" b="1" cap="none" dirty="0"/>
              <a:t>Linear-Active</a:t>
            </a:r>
            <a:r>
              <a:rPr lang="en-US" sz="3200" cap="none" dirty="0"/>
              <a:t> cultures (fixed schedules): US, UK, Switzerland, Germany, Austria, Norway.</a:t>
            </a:r>
          </a:p>
          <a:p>
            <a:pPr lvl="1"/>
            <a:r>
              <a:rPr lang="en-US" sz="3200" b="1" cap="none" dirty="0"/>
              <a:t>Multi-Active</a:t>
            </a:r>
            <a:r>
              <a:rPr lang="en-US" sz="3200" cap="none" dirty="0"/>
              <a:t> cultures (flexible schedules): Spain, Italy, Brazil, Chile, Saudi Arabia, Polynesian cultures</a:t>
            </a:r>
          </a:p>
          <a:p>
            <a:pPr lvl="1"/>
            <a:r>
              <a:rPr lang="en-US" sz="3200" b="1" cap="none" dirty="0"/>
              <a:t>Reactive</a:t>
            </a:r>
            <a:r>
              <a:rPr lang="en-US" sz="3200" cap="none" dirty="0"/>
              <a:t> cultures (flexible schedules) : China, Vietnam, Japan, Korea, Thailand</a:t>
            </a:r>
          </a:p>
          <a:p>
            <a:pPr marL="0" indent="0">
              <a:buFont typeface="Arial" panose="020B0604020202020204" pitchFamily="34" charset="0"/>
              <a:buNone/>
            </a:pPr>
            <a:endParaRPr lang="en-US" sz="32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289622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FF22E-09B1-424E-BE6C-8E7795EB71C2}"/>
              </a:ext>
            </a:extLst>
          </p:cNvPr>
          <p:cNvSpPr>
            <a:spLocks noGrp="1"/>
          </p:cNvSpPr>
          <p:nvPr>
            <p:ph type="title"/>
          </p:nvPr>
        </p:nvSpPr>
        <p:spPr>
          <a:xfrm>
            <a:off x="913775" y="-243933"/>
            <a:ext cx="10364451" cy="1596177"/>
          </a:xfrm>
        </p:spPr>
        <p:txBody>
          <a:bodyPr>
            <a:normAutofit/>
          </a:bodyPr>
          <a:lstStyle/>
          <a:p>
            <a:r>
              <a:rPr lang="en-US" sz="4000" dirty="0"/>
              <a:t>Somewhere in time-INVISIBLE</a:t>
            </a:r>
          </a:p>
        </p:txBody>
      </p:sp>
      <p:sp>
        <p:nvSpPr>
          <p:cNvPr id="3" name="Content Placeholder 2">
            <a:extLst>
              <a:ext uri="{FF2B5EF4-FFF2-40B4-BE49-F238E27FC236}">
                <a16:creationId xmlns:a16="http://schemas.microsoft.com/office/drawing/2014/main" id="{EA5A2ADB-403F-43FB-9CB3-35F7E73BC732}"/>
              </a:ext>
            </a:extLst>
          </p:cNvPr>
          <p:cNvSpPr>
            <a:spLocks noGrp="1"/>
          </p:cNvSpPr>
          <p:nvPr>
            <p:ph sz="quarter" idx="13"/>
          </p:nvPr>
        </p:nvSpPr>
        <p:spPr>
          <a:xfrm>
            <a:off x="322117" y="953924"/>
            <a:ext cx="11668991" cy="5031239"/>
          </a:xfrm>
        </p:spPr>
        <p:txBody>
          <a:bodyPr>
            <a:noAutofit/>
          </a:bodyPr>
          <a:lstStyle/>
          <a:p>
            <a:pPr marL="0" indent="0">
              <a:buNone/>
            </a:pPr>
            <a:r>
              <a:rPr lang="en-US" sz="1800" b="1" dirty="0"/>
              <a:t>WHEN YOU SHOULD FORGET THE WATCH</a:t>
            </a:r>
          </a:p>
          <a:p>
            <a:pPr marL="0" indent="0">
              <a:buNone/>
            </a:pPr>
            <a:r>
              <a:rPr lang="en-US" sz="1800" dirty="0"/>
              <a:t>let's imagine an Indian partner that’s missed several deadlines with its European client. The European manager scheduled a call and during the conversation cited the agreed-to delivery dates. He demanded an explanation and threatened to impose contractually agreed-upon penalties.</a:t>
            </a:r>
          </a:p>
          <a:p>
            <a:pPr marL="0" indent="0">
              <a:buNone/>
            </a:pPr>
            <a:r>
              <a:rPr lang="en-US" sz="1800" dirty="0"/>
              <a:t>The Indian partner was offended at being called to task and even more insulted at the threat of penalties. The call ended poorly, and a critical manufacturing partnership began to unravel.</a:t>
            </a:r>
          </a:p>
          <a:p>
            <a:pPr marL="0" indent="0">
              <a:buNone/>
            </a:pPr>
            <a:r>
              <a:rPr lang="en-US" sz="1800" b="1" dirty="0"/>
              <a:t>What’s Invisible?</a:t>
            </a:r>
          </a:p>
          <a:p>
            <a:pPr marL="0" indent="0">
              <a:buNone/>
            </a:pPr>
            <a:r>
              <a:rPr lang="en-US" sz="1800" dirty="0"/>
              <a:t>The value of time may seem obvious, but cultural attitudes about time may differ below the surface. For example, many people from Buddhist and Hindu cultures view reincarnation as an integral part of their culture. Seeing time as limitless, they place more value on other aspects of life, such as relationships.</a:t>
            </a:r>
          </a:p>
          <a:p>
            <a:pPr marL="0" indent="0">
              <a:buNone/>
            </a:pPr>
            <a:r>
              <a:rPr lang="en-US" sz="1800" b="1" dirty="0"/>
              <a:t>The Takeaway</a:t>
            </a:r>
          </a:p>
          <a:p>
            <a:pPr marL="0" indent="0">
              <a:buNone/>
            </a:pPr>
            <a:r>
              <a:rPr lang="en-US" sz="1800" dirty="0"/>
              <a:t>The European manager should have known that his Indian partner’s attitude toward time would impact the work schedule. He should have planned a meeting in advance to discuss how missed deadlines could sidetrack their project and their relationship.</a:t>
            </a:r>
          </a:p>
        </p:txBody>
      </p:sp>
    </p:spTree>
    <p:extLst>
      <p:ext uri="{BB962C8B-B14F-4D97-AF65-F5344CB8AC3E}">
        <p14:creationId xmlns:p14="http://schemas.microsoft.com/office/powerpoint/2010/main" val="22532062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ichard lewis model">
            <a:extLst>
              <a:ext uri="{FF2B5EF4-FFF2-40B4-BE49-F238E27FC236}">
                <a16:creationId xmlns:a16="http://schemas.microsoft.com/office/drawing/2014/main" id="{D884B5AF-B9D6-4ECD-8A32-5E2D875C47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3103" y="313351"/>
            <a:ext cx="8438535" cy="59283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07358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ewis model">
            <a:extLst>
              <a:ext uri="{FF2B5EF4-FFF2-40B4-BE49-F238E27FC236}">
                <a16:creationId xmlns:a16="http://schemas.microsoft.com/office/drawing/2014/main" id="{81803CE4-A526-4493-811E-55AE251165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6731" y="1056353"/>
            <a:ext cx="8572500" cy="56007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8EEB369-1B34-4736-8FFC-2ED625E73F88}"/>
              </a:ext>
            </a:extLst>
          </p:cNvPr>
          <p:cNvSpPr txBox="1"/>
          <p:nvPr/>
        </p:nvSpPr>
        <p:spPr>
          <a:xfrm>
            <a:off x="1632770" y="290454"/>
            <a:ext cx="9946520" cy="738664"/>
          </a:xfrm>
          <a:prstGeom prst="rect">
            <a:avLst/>
          </a:prstGeom>
          <a:noFill/>
        </p:spPr>
        <p:txBody>
          <a:bodyPr wrap="square" rtlCol="0">
            <a:spAutoFit/>
          </a:bodyPr>
          <a:lstStyle/>
          <a:p>
            <a:r>
              <a:rPr lang="en-US" sz="4200" dirty="0"/>
              <a:t>Which one represents your country/culture?</a:t>
            </a:r>
          </a:p>
        </p:txBody>
      </p:sp>
    </p:spTree>
    <p:extLst>
      <p:ext uri="{BB962C8B-B14F-4D97-AF65-F5344CB8AC3E}">
        <p14:creationId xmlns:p14="http://schemas.microsoft.com/office/powerpoint/2010/main" val="33915680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5F07F-2725-494B-A475-91C01472EA24}"/>
              </a:ext>
            </a:extLst>
          </p:cNvPr>
          <p:cNvSpPr>
            <a:spLocks noGrp="1"/>
          </p:cNvSpPr>
          <p:nvPr>
            <p:ph type="title"/>
          </p:nvPr>
        </p:nvSpPr>
        <p:spPr/>
        <p:txBody>
          <a:bodyPr>
            <a:normAutofit/>
          </a:bodyPr>
          <a:lstStyle/>
          <a:p>
            <a:r>
              <a:rPr lang="en-US" sz="4400" dirty="0"/>
              <a:t>QUESTIONS?</a:t>
            </a:r>
          </a:p>
        </p:txBody>
      </p:sp>
    </p:spTree>
    <p:extLst>
      <p:ext uri="{BB962C8B-B14F-4D97-AF65-F5344CB8AC3E}">
        <p14:creationId xmlns:p14="http://schemas.microsoft.com/office/powerpoint/2010/main" val="3698391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201288"/>
            <a:ext cx="10364451" cy="1596177"/>
          </a:xfrm>
        </p:spPr>
        <p:txBody>
          <a:bodyPr>
            <a:normAutofit/>
          </a:bodyPr>
          <a:lstStyle/>
          <a:p>
            <a:pPr algn="ctr"/>
            <a:r>
              <a:rPr lang="en-US" sz="4800" dirty="0"/>
              <a:t>Model for Exploring Culture</a:t>
            </a:r>
          </a:p>
        </p:txBody>
      </p:sp>
      <p:sp>
        <p:nvSpPr>
          <p:cNvPr id="3" name="Content Placeholder 2"/>
          <p:cNvSpPr>
            <a:spLocks noGrp="1"/>
          </p:cNvSpPr>
          <p:nvPr>
            <p:ph sz="quarter" idx="13"/>
          </p:nvPr>
        </p:nvSpPr>
        <p:spPr>
          <a:xfrm>
            <a:off x="793854" y="1215957"/>
            <a:ext cx="5106026" cy="4336008"/>
          </a:xfrm>
        </p:spPr>
        <p:txBody>
          <a:bodyPr>
            <a:normAutofit/>
          </a:bodyPr>
          <a:lstStyle/>
          <a:p>
            <a:pPr marL="0" indent="0">
              <a:buNone/>
            </a:pPr>
            <a:r>
              <a:rPr lang="en-US" sz="4000" dirty="0">
                <a:solidFill>
                  <a:srgbClr val="FF0000"/>
                </a:solidFill>
                <a:effectLst>
                  <a:outerShdw blurRad="38100" dist="38100" dir="2700000" algn="tl">
                    <a:srgbClr val="000000">
                      <a:alpha val="43137"/>
                    </a:srgbClr>
                  </a:outerShdw>
                </a:effectLst>
              </a:rPr>
              <a:t>Three Types:</a:t>
            </a:r>
          </a:p>
          <a:p>
            <a:r>
              <a:rPr lang="en-US" sz="4000" dirty="0">
                <a:solidFill>
                  <a:srgbClr val="FF0000"/>
                </a:solidFill>
                <a:effectLst>
                  <a:outerShdw blurRad="38100" dist="38100" dir="2700000" algn="tl">
                    <a:srgbClr val="000000">
                      <a:alpha val="43137"/>
                    </a:srgbClr>
                  </a:outerShdw>
                </a:effectLst>
              </a:rPr>
              <a:t>Products</a:t>
            </a:r>
          </a:p>
          <a:p>
            <a:r>
              <a:rPr lang="en-US" sz="4000" dirty="0">
                <a:solidFill>
                  <a:srgbClr val="FF0000"/>
                </a:solidFill>
                <a:effectLst>
                  <a:outerShdw blurRad="38100" dist="38100" dir="2700000" algn="tl">
                    <a:srgbClr val="000000">
                      <a:alpha val="43137"/>
                    </a:srgbClr>
                  </a:outerShdw>
                </a:effectLst>
              </a:rPr>
              <a:t>Practices</a:t>
            </a:r>
          </a:p>
          <a:p>
            <a:r>
              <a:rPr lang="en-US" sz="4000" dirty="0">
                <a:solidFill>
                  <a:srgbClr val="FF0000"/>
                </a:solidFill>
                <a:effectLst>
                  <a:outerShdw blurRad="38100" dist="38100" dir="2700000" algn="tl">
                    <a:srgbClr val="000000">
                      <a:alpha val="43137"/>
                    </a:srgbClr>
                  </a:outerShdw>
                </a:effectLst>
              </a:rPr>
              <a:t>perspectives</a:t>
            </a:r>
            <a:endParaRPr lang="en-US" dirty="0"/>
          </a:p>
          <a:p>
            <a:endParaRPr lang="en-US" dirty="0"/>
          </a:p>
        </p:txBody>
      </p:sp>
      <p:sp>
        <p:nvSpPr>
          <p:cNvPr id="4" name="Content Placeholder 3"/>
          <p:cNvSpPr>
            <a:spLocks noGrp="1"/>
          </p:cNvSpPr>
          <p:nvPr>
            <p:ph sz="quarter" idx="14"/>
          </p:nvPr>
        </p:nvSpPr>
        <p:spPr>
          <a:xfrm>
            <a:off x="4676503" y="1236841"/>
            <a:ext cx="7092026" cy="5451342"/>
          </a:xfrm>
        </p:spPr>
        <p:txBody>
          <a:bodyPr>
            <a:normAutofit fontScale="85000" lnSpcReduction="20000"/>
          </a:bodyPr>
          <a:lstStyle/>
          <a:p>
            <a:pPr marL="0" indent="0">
              <a:buNone/>
            </a:pPr>
            <a:r>
              <a:rPr lang="en-US" sz="4000" b="1" dirty="0">
                <a:solidFill>
                  <a:srgbClr val="FF0000"/>
                </a:solidFill>
                <a:effectLst>
                  <a:outerShdw blurRad="38100" dist="38100" dir="2700000" algn="tl">
                    <a:srgbClr val="000000">
                      <a:alpha val="43137"/>
                    </a:srgbClr>
                  </a:outerShdw>
                </a:effectLst>
              </a:rPr>
              <a:t>Practices (HOW):</a:t>
            </a:r>
          </a:p>
          <a:p>
            <a:pPr marL="0" indent="0">
              <a:buNone/>
            </a:pPr>
            <a:r>
              <a:rPr lang="en-US" sz="2600" b="1" dirty="0"/>
              <a:t>Patterns of social behaviors or interactions accepted by society</a:t>
            </a:r>
          </a:p>
          <a:p>
            <a:r>
              <a:rPr lang="en-US" sz="4000" b="1" dirty="0">
                <a:solidFill>
                  <a:srgbClr val="FF0000"/>
                </a:solidFill>
                <a:effectLst>
                  <a:outerShdw blurRad="38100" dist="38100" dir="2700000" algn="tl">
                    <a:srgbClr val="000000">
                      <a:alpha val="43137"/>
                    </a:srgbClr>
                  </a:outerShdw>
                </a:effectLst>
              </a:rPr>
              <a:t>Rites of passage: </a:t>
            </a:r>
            <a:endParaRPr lang="en-US" sz="4000" b="1" dirty="0"/>
          </a:p>
          <a:p>
            <a:pPr marL="0" indent="0">
              <a:buNone/>
            </a:pPr>
            <a:r>
              <a:rPr lang="en-US" sz="2600" b="1" dirty="0" err="1"/>
              <a:t>Quinceanera</a:t>
            </a:r>
            <a:r>
              <a:rPr lang="en-US" sz="2600" b="1" dirty="0"/>
              <a:t>, bar mitzvah, baptism, leaving home</a:t>
            </a:r>
          </a:p>
          <a:p>
            <a:r>
              <a:rPr lang="en-US" sz="4000" b="1" dirty="0">
                <a:solidFill>
                  <a:srgbClr val="FF0000"/>
                </a:solidFill>
                <a:effectLst>
                  <a:outerShdw blurRad="38100" dist="38100" dir="2700000" algn="tl">
                    <a:srgbClr val="000000">
                      <a:alpha val="43137"/>
                    </a:srgbClr>
                  </a:outerShdw>
                </a:effectLst>
              </a:rPr>
              <a:t>Birth death wedding practices: </a:t>
            </a:r>
          </a:p>
          <a:p>
            <a:pPr marL="0" indent="0">
              <a:buNone/>
            </a:pPr>
            <a:r>
              <a:rPr lang="en-US" sz="2600" b="1" dirty="0"/>
              <a:t>Tahitian placenta, Funeral customs in Cambodia, croquembouche bride &amp; groom, ceremonial practices</a:t>
            </a:r>
          </a:p>
          <a:p>
            <a:r>
              <a:rPr lang="en-US" sz="4000" b="1" dirty="0">
                <a:solidFill>
                  <a:srgbClr val="FF0000"/>
                </a:solidFill>
                <a:effectLst>
                  <a:outerShdw blurRad="38100" dist="38100" dir="2700000" algn="tl">
                    <a:srgbClr val="000000">
                      <a:alpha val="43137"/>
                    </a:srgbClr>
                  </a:outerShdw>
                </a:effectLst>
              </a:rPr>
              <a:t>traditions: </a:t>
            </a:r>
          </a:p>
          <a:p>
            <a:pPr marL="0" indent="0">
              <a:buNone/>
            </a:pPr>
            <a:r>
              <a:rPr lang="en-US" sz="2800" b="1" dirty="0"/>
              <a:t>Holiday celebrations, Birthdays, food</a:t>
            </a:r>
          </a:p>
          <a:p>
            <a:endParaRPr lang="en-US" sz="2800" b="1" dirty="0"/>
          </a:p>
          <a:p>
            <a:endParaRPr lang="en-US" sz="2600" b="1" dirty="0"/>
          </a:p>
          <a:p>
            <a:endParaRPr lang="en-US" sz="4000" b="1" dirty="0"/>
          </a:p>
          <a:p>
            <a:endParaRPr lang="en-US" sz="4000" b="1" dirty="0"/>
          </a:p>
          <a:p>
            <a:pPr marL="0" indent="0">
              <a:buNone/>
            </a:pPr>
            <a:endParaRPr lang="en-US" sz="4000" b="1" dirty="0"/>
          </a:p>
          <a:p>
            <a:endParaRPr lang="en-US" sz="4000" b="1" dirty="0">
              <a:solidFill>
                <a:srgbClr val="FF0000"/>
              </a:solidFill>
              <a:effectLst>
                <a:outerShdw blurRad="38100" dist="38100" dir="2700000" algn="tl">
                  <a:srgbClr val="000000">
                    <a:alpha val="43137"/>
                  </a:srgbClr>
                </a:outerShdw>
              </a:effectLst>
            </a:endParaRPr>
          </a:p>
          <a:p>
            <a:endParaRPr lang="en-US" sz="4000" b="1" dirty="0">
              <a:solidFill>
                <a:srgbClr val="FF0000"/>
              </a:solidFill>
              <a:effectLst>
                <a:outerShdw blurRad="38100" dist="38100" dir="2700000" algn="tl">
                  <a:srgbClr val="000000">
                    <a:alpha val="43137"/>
                  </a:srgbClr>
                </a:outerShdw>
              </a:effectLst>
            </a:endParaRPr>
          </a:p>
          <a:p>
            <a:endParaRPr lang="en-US" b="1" dirty="0"/>
          </a:p>
        </p:txBody>
      </p:sp>
    </p:spTree>
    <p:extLst>
      <p:ext uri="{BB962C8B-B14F-4D97-AF65-F5344CB8AC3E}">
        <p14:creationId xmlns:p14="http://schemas.microsoft.com/office/powerpoint/2010/main" val="2512922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201288"/>
            <a:ext cx="10364451" cy="1596177"/>
          </a:xfrm>
        </p:spPr>
        <p:txBody>
          <a:bodyPr>
            <a:normAutofit/>
          </a:bodyPr>
          <a:lstStyle/>
          <a:p>
            <a:pPr algn="ctr"/>
            <a:r>
              <a:rPr lang="en-US" sz="4800" dirty="0"/>
              <a:t>Model for Exploring Culture</a:t>
            </a:r>
          </a:p>
        </p:txBody>
      </p:sp>
      <p:sp>
        <p:nvSpPr>
          <p:cNvPr id="3" name="Content Placeholder 2"/>
          <p:cNvSpPr>
            <a:spLocks noGrp="1"/>
          </p:cNvSpPr>
          <p:nvPr>
            <p:ph sz="quarter" idx="13"/>
          </p:nvPr>
        </p:nvSpPr>
        <p:spPr>
          <a:xfrm>
            <a:off x="793854" y="1215957"/>
            <a:ext cx="5106026" cy="4336008"/>
          </a:xfrm>
        </p:spPr>
        <p:txBody>
          <a:bodyPr>
            <a:normAutofit/>
          </a:bodyPr>
          <a:lstStyle/>
          <a:p>
            <a:pPr marL="0" indent="0">
              <a:buNone/>
            </a:pPr>
            <a:r>
              <a:rPr lang="en-US" sz="4000" dirty="0">
                <a:solidFill>
                  <a:srgbClr val="FF0000"/>
                </a:solidFill>
                <a:effectLst>
                  <a:outerShdw blurRad="38100" dist="38100" dir="2700000" algn="tl">
                    <a:srgbClr val="000000">
                      <a:alpha val="43137"/>
                    </a:srgbClr>
                  </a:outerShdw>
                </a:effectLst>
              </a:rPr>
              <a:t>Three Types:</a:t>
            </a:r>
          </a:p>
          <a:p>
            <a:r>
              <a:rPr lang="en-US" sz="4000" dirty="0">
                <a:solidFill>
                  <a:srgbClr val="FF0000"/>
                </a:solidFill>
                <a:effectLst>
                  <a:outerShdw blurRad="38100" dist="38100" dir="2700000" algn="tl">
                    <a:srgbClr val="000000">
                      <a:alpha val="43137"/>
                    </a:srgbClr>
                  </a:outerShdw>
                </a:effectLst>
              </a:rPr>
              <a:t>Products</a:t>
            </a:r>
          </a:p>
          <a:p>
            <a:r>
              <a:rPr lang="en-US" sz="4000" dirty="0">
                <a:solidFill>
                  <a:srgbClr val="FF0000"/>
                </a:solidFill>
                <a:effectLst>
                  <a:outerShdw blurRad="38100" dist="38100" dir="2700000" algn="tl">
                    <a:srgbClr val="000000">
                      <a:alpha val="43137"/>
                    </a:srgbClr>
                  </a:outerShdw>
                </a:effectLst>
              </a:rPr>
              <a:t>Practices</a:t>
            </a:r>
          </a:p>
          <a:p>
            <a:r>
              <a:rPr lang="en-US" sz="4000" dirty="0">
                <a:solidFill>
                  <a:srgbClr val="FF0000"/>
                </a:solidFill>
                <a:effectLst>
                  <a:outerShdw blurRad="38100" dist="38100" dir="2700000" algn="tl">
                    <a:srgbClr val="000000">
                      <a:alpha val="43137"/>
                    </a:srgbClr>
                  </a:outerShdw>
                </a:effectLst>
              </a:rPr>
              <a:t>perspectives</a:t>
            </a:r>
            <a:endParaRPr lang="en-US" dirty="0"/>
          </a:p>
          <a:p>
            <a:endParaRPr lang="en-US" dirty="0"/>
          </a:p>
        </p:txBody>
      </p:sp>
      <p:sp>
        <p:nvSpPr>
          <p:cNvPr id="4" name="Content Placeholder 3"/>
          <p:cNvSpPr>
            <a:spLocks noGrp="1"/>
          </p:cNvSpPr>
          <p:nvPr>
            <p:ph sz="quarter" idx="14"/>
          </p:nvPr>
        </p:nvSpPr>
        <p:spPr>
          <a:xfrm>
            <a:off x="5409577" y="1236841"/>
            <a:ext cx="6358952" cy="5490530"/>
          </a:xfrm>
        </p:spPr>
        <p:txBody>
          <a:bodyPr>
            <a:normAutofit lnSpcReduction="10000"/>
          </a:bodyPr>
          <a:lstStyle/>
          <a:p>
            <a:pPr marL="0" indent="0">
              <a:buNone/>
            </a:pPr>
            <a:r>
              <a:rPr lang="en-US" sz="4000" b="1" dirty="0">
                <a:solidFill>
                  <a:srgbClr val="FF0000"/>
                </a:solidFill>
                <a:effectLst>
                  <a:outerShdw blurRad="38100" dist="38100" dir="2700000" algn="tl">
                    <a:srgbClr val="000000">
                      <a:alpha val="43137"/>
                    </a:srgbClr>
                  </a:outerShdw>
                </a:effectLst>
              </a:rPr>
              <a:t>Perspectives (WHY):</a:t>
            </a:r>
          </a:p>
          <a:p>
            <a:r>
              <a:rPr lang="en-US" sz="2400" b="1" dirty="0"/>
              <a:t>Culture’s view of the world including attitudes, values, ideas, and meanings</a:t>
            </a:r>
          </a:p>
          <a:p>
            <a:r>
              <a:rPr lang="en-US" sz="4000" b="1" dirty="0" err="1">
                <a:solidFill>
                  <a:srgbClr val="FF0000"/>
                </a:solidFill>
                <a:effectLst>
                  <a:outerShdw blurRad="38100" dist="38100" dir="2700000" algn="tl">
                    <a:srgbClr val="000000">
                      <a:alpha val="43137"/>
                    </a:srgbClr>
                  </a:outerShdw>
                </a:effectLst>
              </a:rPr>
              <a:t>EXamples</a:t>
            </a:r>
            <a:r>
              <a:rPr lang="en-US" sz="4000" b="1" dirty="0">
                <a:solidFill>
                  <a:srgbClr val="FF0000"/>
                </a:solidFill>
                <a:effectLst>
                  <a:outerShdw blurRad="38100" dist="38100" dir="2700000" algn="tl">
                    <a:srgbClr val="000000">
                      <a:alpha val="43137"/>
                    </a:srgbClr>
                  </a:outerShdw>
                </a:effectLst>
              </a:rPr>
              <a:t>: </a:t>
            </a:r>
            <a:endParaRPr lang="en-US" sz="4000" b="1" dirty="0"/>
          </a:p>
          <a:p>
            <a:r>
              <a:rPr lang="en-US" sz="2400" b="1" dirty="0"/>
              <a:t>Youth valued over age/vice versa</a:t>
            </a:r>
          </a:p>
          <a:p>
            <a:r>
              <a:rPr lang="en-US" sz="2400" b="1" dirty="0"/>
              <a:t>Health care</a:t>
            </a:r>
          </a:p>
          <a:p>
            <a:r>
              <a:rPr lang="en-US" sz="2400" b="1" dirty="0"/>
              <a:t>Bigger is better</a:t>
            </a:r>
          </a:p>
          <a:p>
            <a:r>
              <a:rPr lang="en-US" sz="2400" b="1" dirty="0"/>
              <a:t>Value of conserving</a:t>
            </a:r>
          </a:p>
          <a:p>
            <a:r>
              <a:rPr lang="en-US" sz="2400" b="1" dirty="0"/>
              <a:t>Importance of family </a:t>
            </a:r>
          </a:p>
          <a:p>
            <a:endParaRPr lang="en-US" sz="4000" b="1" dirty="0"/>
          </a:p>
          <a:p>
            <a:endParaRPr lang="en-US" sz="4000" b="1" dirty="0"/>
          </a:p>
          <a:p>
            <a:pPr marL="0" indent="0">
              <a:buNone/>
            </a:pPr>
            <a:endParaRPr lang="en-US" sz="4000" b="1" dirty="0"/>
          </a:p>
          <a:p>
            <a:endParaRPr lang="en-US" sz="4000" b="1" dirty="0">
              <a:solidFill>
                <a:srgbClr val="FF0000"/>
              </a:solidFill>
              <a:effectLst>
                <a:outerShdw blurRad="38100" dist="38100" dir="2700000" algn="tl">
                  <a:srgbClr val="000000">
                    <a:alpha val="43137"/>
                  </a:srgbClr>
                </a:outerShdw>
              </a:effectLst>
            </a:endParaRPr>
          </a:p>
          <a:p>
            <a:endParaRPr lang="en-US" sz="4000" b="1" dirty="0">
              <a:solidFill>
                <a:srgbClr val="FF0000"/>
              </a:solidFill>
              <a:effectLst>
                <a:outerShdw blurRad="38100" dist="38100" dir="2700000" algn="tl">
                  <a:srgbClr val="000000">
                    <a:alpha val="43137"/>
                  </a:srgbClr>
                </a:outerShdw>
              </a:effectLst>
            </a:endParaRPr>
          </a:p>
          <a:p>
            <a:endParaRPr lang="en-US" b="1" dirty="0"/>
          </a:p>
        </p:txBody>
      </p:sp>
    </p:spTree>
    <p:extLst>
      <p:ext uri="{BB962C8B-B14F-4D97-AF65-F5344CB8AC3E}">
        <p14:creationId xmlns:p14="http://schemas.microsoft.com/office/powerpoint/2010/main" val="99758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0D2E32DA-A2AA-49F7-B79B-5D50758807D5}"/>
              </a:ext>
            </a:extLst>
          </p:cNvPr>
          <p:cNvSpPr>
            <a:spLocks noGrp="1" noChangeArrowheads="1"/>
          </p:cNvSpPr>
          <p:nvPr>
            <p:ph type="ctrTitle"/>
          </p:nvPr>
        </p:nvSpPr>
        <p:spPr/>
        <p:txBody>
          <a:bodyPr/>
          <a:lstStyle/>
          <a:p>
            <a:pPr eaLnBrk="1" hangingPunct="1"/>
            <a:r>
              <a:rPr lang="en-US" altLang="en-US" sz="5400" b="1" dirty="0"/>
              <a:t>La </a:t>
            </a:r>
            <a:r>
              <a:rPr lang="en-US" altLang="en-US" sz="5400" b="1" dirty="0" err="1"/>
              <a:t>Pharmacie</a:t>
            </a:r>
            <a:r>
              <a:rPr lang="en-US" altLang="en-US" sz="5400" b="1" dirty="0"/>
              <a:t> à Paris</a:t>
            </a:r>
            <a:br>
              <a:rPr lang="en-US" altLang="en-US" sz="5400" b="1" dirty="0"/>
            </a:br>
            <a:r>
              <a:rPr lang="en-US" altLang="en-US" sz="5400" b="1" dirty="0" err="1"/>
              <a:t>Produits</a:t>
            </a:r>
            <a:r>
              <a:rPr lang="en-US" altLang="en-US" sz="5400" b="1" dirty="0"/>
              <a:t>, </a:t>
            </a:r>
            <a:r>
              <a:rPr lang="en-US" altLang="en-US" sz="5400" b="1" dirty="0" err="1"/>
              <a:t>Practiques</a:t>
            </a:r>
            <a:r>
              <a:rPr lang="en-US" altLang="en-US" sz="5400" b="1" dirty="0"/>
              <a:t>, Perspectives</a:t>
            </a:r>
          </a:p>
        </p:txBody>
      </p:sp>
      <p:sp>
        <p:nvSpPr>
          <p:cNvPr id="2051" name="Rectangle 3">
            <a:extLst>
              <a:ext uri="{FF2B5EF4-FFF2-40B4-BE49-F238E27FC236}">
                <a16:creationId xmlns:a16="http://schemas.microsoft.com/office/drawing/2014/main" id="{CAABC741-0BF7-41F1-B8CC-DC61844BFCA5}"/>
              </a:ext>
            </a:extLst>
          </p:cNvPr>
          <p:cNvSpPr>
            <a:spLocks noGrp="1" noChangeArrowheads="1"/>
          </p:cNvSpPr>
          <p:nvPr>
            <p:ph type="subTitle" idx="1"/>
          </p:nvPr>
        </p:nvSpPr>
        <p:spPr/>
        <p:txBody>
          <a:bodyPr/>
          <a:lstStyle/>
          <a:p>
            <a:pPr eaLnBrk="1" hangingPunct="1"/>
            <a:r>
              <a:rPr lang="en-US" altLang="en-US"/>
              <a:t>Monsieur Nielsen</a:t>
            </a:r>
          </a:p>
        </p:txBody>
      </p:sp>
    </p:spTree>
    <p:extLst>
      <p:ext uri="{BB962C8B-B14F-4D97-AF65-F5344CB8AC3E}">
        <p14:creationId xmlns:p14="http://schemas.microsoft.com/office/powerpoint/2010/main" val="1373805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70DD5-825F-4E13-BEE6-3C63EF357C5B}"/>
              </a:ext>
            </a:extLst>
          </p:cNvPr>
          <p:cNvSpPr>
            <a:spLocks noGrp="1"/>
          </p:cNvSpPr>
          <p:nvPr>
            <p:ph type="title"/>
          </p:nvPr>
        </p:nvSpPr>
        <p:spPr/>
        <p:txBody>
          <a:bodyPr>
            <a:normAutofit/>
          </a:bodyPr>
          <a:lstStyle/>
          <a:p>
            <a:r>
              <a:rPr lang="en-US" sz="4400" dirty="0"/>
              <a:t>Le </a:t>
            </a:r>
            <a:r>
              <a:rPr lang="en-US" sz="4400" dirty="0" err="1"/>
              <a:t>Pharmacien</a:t>
            </a:r>
            <a:endParaRPr lang="en-US" sz="4400" dirty="0"/>
          </a:p>
        </p:txBody>
      </p:sp>
      <p:pic>
        <p:nvPicPr>
          <p:cNvPr id="7170" name="Picture 2" descr="Image result for pharmacien green cross">
            <a:extLst>
              <a:ext uri="{FF2B5EF4-FFF2-40B4-BE49-F238E27FC236}">
                <a16:creationId xmlns:a16="http://schemas.microsoft.com/office/drawing/2014/main" id="{46C51EF7-5248-4ADB-8BED-4EFCC344DB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3774" y="1940823"/>
            <a:ext cx="5589968" cy="429866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7119058-0435-4643-9D72-017A869B2A93}"/>
              </a:ext>
            </a:extLst>
          </p:cNvPr>
          <p:cNvSpPr txBox="1"/>
          <p:nvPr/>
        </p:nvSpPr>
        <p:spPr>
          <a:xfrm>
            <a:off x="6748530" y="1940823"/>
            <a:ext cx="5443470" cy="3970318"/>
          </a:xfrm>
          <a:prstGeom prst="rect">
            <a:avLst/>
          </a:prstGeom>
          <a:noFill/>
        </p:spPr>
        <p:txBody>
          <a:bodyPr wrap="square" rtlCol="0">
            <a:spAutoFit/>
          </a:bodyPr>
          <a:lstStyle/>
          <a:p>
            <a:r>
              <a:rPr lang="en-US" sz="3600" dirty="0"/>
              <a:t>A pharmacist is recognized like a doctor in France. I knew that a pharmacy is well known with a green cross. There are several pharmacies-one on every corner.  </a:t>
            </a:r>
          </a:p>
        </p:txBody>
      </p:sp>
    </p:spTree>
    <p:extLst>
      <p:ext uri="{BB962C8B-B14F-4D97-AF65-F5344CB8AC3E}">
        <p14:creationId xmlns:p14="http://schemas.microsoft.com/office/powerpoint/2010/main" val="8514370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a:extLst>
              <a:ext uri="{FF2B5EF4-FFF2-40B4-BE49-F238E27FC236}">
                <a16:creationId xmlns:a16="http://schemas.microsoft.com/office/drawing/2014/main" id="{EB6BEEB6-49D3-423C-9E5B-02B24ECF60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0"/>
            <a:ext cx="5711832" cy="6004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ext Box 5">
            <a:extLst>
              <a:ext uri="{FF2B5EF4-FFF2-40B4-BE49-F238E27FC236}">
                <a16:creationId xmlns:a16="http://schemas.microsoft.com/office/drawing/2014/main" id="{19375F87-25F4-4554-9843-6C3B01397E94}"/>
              </a:ext>
            </a:extLst>
          </p:cNvPr>
          <p:cNvSpPr txBox="1">
            <a:spLocks noChangeArrowheads="1"/>
          </p:cNvSpPr>
          <p:nvPr/>
        </p:nvSpPr>
        <p:spPr bwMode="auto">
          <a:xfrm>
            <a:off x="609600" y="0"/>
            <a:ext cx="4648200" cy="6863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fr-FR" altLang="en-US" sz="4000" b="1" dirty="0"/>
              <a:t>Un soir, je suis allé à la </a:t>
            </a:r>
            <a:r>
              <a:rPr lang="fr-FR" altLang="en-US" sz="4000" b="1" dirty="0" err="1"/>
              <a:t>pharmace</a:t>
            </a:r>
            <a:r>
              <a:rPr lang="fr-FR" altLang="en-US" sz="4000" b="1" dirty="0"/>
              <a:t> pour acheter du poudre pour mes pieds. Je suis allé à la pharmacie parce que le pharmacien est comme un docteur en France.</a:t>
            </a:r>
            <a:r>
              <a:rPr lang="en-US" altLang="en-US" sz="4000" b="1" dirty="0"/>
              <a:t> </a:t>
            </a:r>
          </a:p>
        </p:txBody>
      </p:sp>
    </p:spTree>
    <p:extLst>
      <p:ext uri="{BB962C8B-B14F-4D97-AF65-F5344CB8AC3E}">
        <p14:creationId xmlns:p14="http://schemas.microsoft.com/office/powerpoint/2010/main" val="5465555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a:extLst>
              <a:ext uri="{FF2B5EF4-FFF2-40B4-BE49-F238E27FC236}">
                <a16:creationId xmlns:a16="http://schemas.microsoft.com/office/drawing/2014/main" id="{39E952F6-F340-46C5-860A-64E0BA17E15A}"/>
              </a:ext>
            </a:extLst>
          </p:cNvPr>
          <p:cNvSpPr>
            <a:spLocks noGrp="1" noChangeArrowheads="1"/>
          </p:cNvSpPr>
          <p:nvPr>
            <p:ph type="title"/>
          </p:nvPr>
        </p:nvSpPr>
        <p:spPr/>
        <p:txBody>
          <a:bodyPr/>
          <a:lstStyle/>
          <a:p>
            <a:pPr eaLnBrk="1" hangingPunct="1"/>
            <a:r>
              <a:rPr lang="en-US" altLang="en-US" b="1"/>
              <a:t>La Jeune Fille </a:t>
            </a:r>
          </a:p>
        </p:txBody>
      </p:sp>
      <p:pic>
        <p:nvPicPr>
          <p:cNvPr id="18435" name="Picture 6">
            <a:extLst>
              <a:ext uri="{FF2B5EF4-FFF2-40B4-BE49-F238E27FC236}">
                <a16:creationId xmlns:a16="http://schemas.microsoft.com/office/drawing/2014/main" id="{C483D754-0B2C-4690-882D-1668E048A85F}"/>
              </a:ext>
            </a:extLst>
          </p:cNvPr>
          <p:cNvPicPr>
            <a:picLocks noGrp="1" noChangeAspect="1" noChangeArrowheads="1"/>
          </p:cNvPicPr>
          <p:nvPr>
            <p:ph type="body" sz="half" idx="1"/>
          </p:nvPr>
        </p:nvPicPr>
        <p:blipFill>
          <a:blip r:embed="rId2">
            <a:extLst>
              <a:ext uri="{28A0092B-C50C-407E-A947-70E740481C1C}">
                <a14:useLocalDpi xmlns:a14="http://schemas.microsoft.com/office/drawing/2010/main" val="0"/>
              </a:ext>
            </a:extLst>
          </a:blip>
          <a:srcRect/>
          <a:stretch>
            <a:fillRect/>
          </a:stretch>
        </p:blipFill>
        <p:spPr/>
      </p:pic>
      <p:sp>
        <p:nvSpPr>
          <p:cNvPr id="18436" name="Rectangle 7">
            <a:extLst>
              <a:ext uri="{FF2B5EF4-FFF2-40B4-BE49-F238E27FC236}">
                <a16:creationId xmlns:a16="http://schemas.microsoft.com/office/drawing/2014/main" id="{742263AE-B812-4410-A1E3-AE7398998DB2}"/>
              </a:ext>
            </a:extLst>
          </p:cNvPr>
          <p:cNvSpPr>
            <a:spLocks noGrp="1" noChangeArrowheads="1"/>
          </p:cNvSpPr>
          <p:nvPr>
            <p:ph type="body" sz="half" idx="2"/>
          </p:nvPr>
        </p:nvSpPr>
        <p:spPr/>
        <p:txBody>
          <a:bodyPr/>
          <a:lstStyle/>
          <a:p>
            <a:pPr eaLnBrk="1" hangingPunct="1">
              <a:buFontTx/>
              <a:buNone/>
            </a:pPr>
            <a:r>
              <a:rPr lang="fr-FR" altLang="en-US" b="1"/>
              <a:t>	Puis,  une jeune femme est entrée la pharmacie et elle nous a entendu.  Elle a dit, "Ah, vous avez besoin du TALC"!   J'ai dit, OUI, DU TALC. </a:t>
            </a:r>
            <a:endParaRPr lang="en-US" altLang="en-US" b="1"/>
          </a:p>
        </p:txBody>
      </p:sp>
    </p:spTree>
    <p:extLst>
      <p:ext uri="{BB962C8B-B14F-4D97-AF65-F5344CB8AC3E}">
        <p14:creationId xmlns:p14="http://schemas.microsoft.com/office/powerpoint/2010/main" val="421664603"/>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TM04033925[[fn=Droplet]]</Template>
  <TotalTime>1055</TotalTime>
  <Words>1514</Words>
  <Application>Microsoft Office PowerPoint</Application>
  <PresentationFormat>Widescreen</PresentationFormat>
  <Paragraphs>136</Paragraphs>
  <Slides>35</Slides>
  <Notes>0</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35</vt:i4>
      </vt:variant>
    </vt:vector>
  </HeadingPairs>
  <TitlesOfParts>
    <vt:vector size="43" baseType="lpstr">
      <vt:lpstr>Arial</vt:lpstr>
      <vt:lpstr>Arial Black</vt:lpstr>
      <vt:lpstr>Calibri</vt:lpstr>
      <vt:lpstr>Trebuchet MS</vt:lpstr>
      <vt:lpstr>Tw Cen MT</vt:lpstr>
      <vt:lpstr>Droplet</vt:lpstr>
      <vt:lpstr>Office Theme</vt:lpstr>
      <vt:lpstr>Acrobat Document</vt:lpstr>
      <vt:lpstr>Top 10 Ideas for teaching Culture</vt:lpstr>
      <vt:lpstr>Our workshop goal</vt:lpstr>
      <vt:lpstr>Model for Exploring Culture</vt:lpstr>
      <vt:lpstr>Model for Exploring Culture</vt:lpstr>
      <vt:lpstr>Model for Exploring Culture</vt:lpstr>
      <vt:lpstr>La Pharmacie à Paris Produits, Practiques, Perspectives</vt:lpstr>
      <vt:lpstr>Le Pharmacien</vt:lpstr>
      <vt:lpstr>PowerPoint Presentation</vt:lpstr>
      <vt:lpstr>La Jeune Fille </vt:lpstr>
      <vt:lpstr>PowerPoint Presentation</vt:lpstr>
      <vt:lpstr>PowerPoint Presentation</vt:lpstr>
      <vt:lpstr>Questions</vt:lpstr>
      <vt:lpstr>PowerPoint Presentation</vt:lpstr>
      <vt:lpstr>Perspectives in France Invisible Culture</vt:lpstr>
      <vt:lpstr>Examples of the relationship of the three</vt:lpstr>
      <vt:lpstr>Questions</vt:lpstr>
      <vt:lpstr>Examples of the relationship of the three</vt:lpstr>
      <vt:lpstr>Questions</vt:lpstr>
      <vt:lpstr>THINK/WRITE/PAIR/SHARE</vt:lpstr>
      <vt:lpstr>PowerPoint Presentation</vt:lpstr>
      <vt:lpstr>PowerPoint Presentation</vt:lpstr>
      <vt:lpstr>Compare/Contrast Essay</vt:lpstr>
      <vt:lpstr>Student Class Presentation Rubric</vt:lpstr>
      <vt:lpstr>Using Images Invisible Culture</vt:lpstr>
      <vt:lpstr>PowerPoint Presentation</vt:lpstr>
      <vt:lpstr>PowerPoint Presentation</vt:lpstr>
      <vt:lpstr>Perspectives in France Invisible Culture</vt:lpstr>
      <vt:lpstr>Native Speakers</vt:lpstr>
      <vt:lpstr>Cultural food day</vt:lpstr>
      <vt:lpstr>Field Trips/Experiential education</vt:lpstr>
      <vt:lpstr>Perspectives of TIME Invisible Culture</vt:lpstr>
      <vt:lpstr>Somewhere in time-INVISIBLE</vt:lpstr>
      <vt:lpstr>PowerPoint Presentation</vt:lpstr>
      <vt:lpstr>PowerPoint Presentation</vt:lpstr>
      <vt:lpstr>QUESTIONS?</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Erickson</dc:creator>
  <cp:lastModifiedBy>Dave Nielsen</cp:lastModifiedBy>
  <cp:revision>189</cp:revision>
  <cp:lastPrinted>2019-02-11T20:37:50Z</cp:lastPrinted>
  <dcterms:created xsi:type="dcterms:W3CDTF">2018-06-12T22:39:42Z</dcterms:created>
  <dcterms:modified xsi:type="dcterms:W3CDTF">2020-02-07T20:57:13Z</dcterms:modified>
</cp:coreProperties>
</file>