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5143500" cx="9144000"/>
  <p:notesSz cx="6858000" cy="9144000"/>
  <p:embeddedFontLst>
    <p:embeddedFont>
      <p:font typeface="Lato"/>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Lato-regular.fntdata"/><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Lato-italic.fntdata"/><Relationship Id="rId14" Type="http://schemas.openxmlformats.org/officeDocument/2006/relationships/slide" Target="slides/slide9.xml"/><Relationship Id="rId36" Type="http://schemas.openxmlformats.org/officeDocument/2006/relationships/font" Target="fonts/Lato-bold.fntdata"/><Relationship Id="rId17" Type="http://schemas.openxmlformats.org/officeDocument/2006/relationships/slide" Target="slides/slide12.xml"/><Relationship Id="rId16" Type="http://schemas.openxmlformats.org/officeDocument/2006/relationships/slide" Target="slides/slide11.xml"/><Relationship Id="rId38" Type="http://schemas.openxmlformats.org/officeDocument/2006/relationships/font" Target="fonts/Lato-bol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g7c94592852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7c94592852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g7c94592852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7c94592852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Here’s a quick overview of the PACE Model. You start with #1 at the top then follow the steps clockwise. Phase #4 closes the circle of the lesson.</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7c94592852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7c94592852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Clr>
                <a:schemeClr val="dk1"/>
              </a:buClr>
              <a:buSzPts val="1100"/>
              <a:buAutoNum type="arabicPeriod"/>
            </a:pPr>
            <a:r>
              <a:rPr lang="en">
                <a:solidFill>
                  <a:schemeClr val="dk1"/>
                </a:solidFill>
              </a:rPr>
              <a:t>Follow up on student pair discussions to review the four steps of the lesson, why all steps must be included, and why the steps must be following in order.</a:t>
            </a:r>
            <a:endParaRPr>
              <a:solidFill>
                <a:schemeClr val="dk1"/>
              </a:solidFill>
            </a:endParaRPr>
          </a:p>
          <a:p>
            <a:pPr indent="-298450" lvl="0" marL="457200" rtl="0" algn="l">
              <a:spcBef>
                <a:spcPts val="0"/>
              </a:spcBef>
              <a:spcAft>
                <a:spcPts val="0"/>
              </a:spcAft>
              <a:buClr>
                <a:schemeClr val="dk1"/>
              </a:buClr>
              <a:buSzPts val="1100"/>
              <a:buAutoNum type="arabicPeriod"/>
            </a:pPr>
            <a:r>
              <a:rPr lang="en">
                <a:solidFill>
                  <a:schemeClr val="dk1"/>
                </a:solidFill>
              </a:rPr>
              <a:t>Talk about advantages and disadvantages students might see for using the PACE model.</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g7c94592852_0_1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7c94592852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The next four slides will list some things to keep in mind while preparing a PACE lesson.</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7c94592852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7c94592852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7c94592852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7c94592852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7c94592852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7c94592852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7c94592852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7c94592852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7c94592852_0_1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7c94592852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7c94592852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7c94592852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Now we’re going to look at a case study about a French teacher who has learned about the PACE Model. We’ll read the situation together over three slides, then we’ll discuss answers about Mr. West’s students. Finally, we’ll talk about how we could turn his lesson into a PACE lesson.</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7c9459285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7c9459285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Google Shape;191;g7c94592852_0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7c94592852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g7c94592852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7c94592852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6" name="Shape 206"/>
        <p:cNvGrpSpPr/>
        <p:nvPr/>
      </p:nvGrpSpPr>
      <p:grpSpPr>
        <a:xfrm>
          <a:off x="0" y="0"/>
          <a:ext cx="0" cy="0"/>
          <a:chOff x="0" y="0"/>
          <a:chExt cx="0" cy="0"/>
        </a:xfrm>
      </p:grpSpPr>
      <p:sp>
        <p:nvSpPr>
          <p:cNvPr id="207" name="Google Shape;207;g7c94592852_0_1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7c94592852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Have students work in pairs to answer these questions, then follow up as a class.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g7c94592852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7c94592852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Have students work in pairs to answer these questions, then follow up as a class.</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Google Shape;221;g7c94592852_0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7c94592852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Google Shape;228;g7c94592852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7c94592852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g7c94592852_0_1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7c94592852_0_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Google Shape;242;g7c94592852_0_1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7c94592852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The PACE Model is another HLTP, like the IMAGE Model for teaching culture. Just as a reminder, HLTPs...</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Google Shape;249;g7c94592852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7c94592852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PACE is the 4th of 6 HLTPs described by Glisan and Donato in the book on HLTPs in language learning.</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4" name="Shape 254"/>
        <p:cNvGrpSpPr/>
        <p:nvPr/>
      </p:nvGrpSpPr>
      <p:grpSpPr>
        <a:xfrm>
          <a:off x="0" y="0"/>
          <a:ext cx="0" cy="0"/>
          <a:chOff x="0" y="0"/>
          <a:chExt cx="0" cy="0"/>
        </a:xfrm>
      </p:grpSpPr>
      <p:sp>
        <p:nvSpPr>
          <p:cNvPr id="255" name="Google Shape;255;g7c94592852_0_1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7c94592852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g7c94592852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7c94592852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g7c94592852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7c94592852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g7c94592852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7c94592852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g7c94592852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7c94592852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7c94592852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7c94592852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g7c94592852_0_1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7c94592852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g7c94592852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7c94592852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395608" y="635500"/>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200"/>
              <a:t>Teaching and Learning Grammar</a:t>
            </a:r>
            <a:endParaRPr sz="4200"/>
          </a:p>
        </p:txBody>
      </p:sp>
      <p:sp>
        <p:nvSpPr>
          <p:cNvPr id="55" name="Google Shape;55;p13"/>
          <p:cNvSpPr txBox="1"/>
          <p:nvPr>
            <p:ph idx="1" type="subTitle"/>
          </p:nvPr>
        </p:nvSpPr>
        <p:spPr>
          <a:xfrm>
            <a:off x="353650" y="2688100"/>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500"/>
              <a:t>Teresa R. Bell, Ph.D.</a:t>
            </a:r>
            <a:endParaRPr sz="2500"/>
          </a:p>
          <a:p>
            <a:pPr indent="0" lvl="0" marL="0" rtl="0" algn="ctr">
              <a:spcBef>
                <a:spcPts val="0"/>
              </a:spcBef>
              <a:spcAft>
                <a:spcPts val="0"/>
              </a:spcAft>
              <a:buNone/>
            </a:pPr>
            <a:r>
              <a:rPr lang="en" sz="2500"/>
              <a:t>Department of German and Russian at BYU</a:t>
            </a:r>
            <a:endParaRPr sz="25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117" name="Shape 117"/>
        <p:cNvGrpSpPr/>
        <p:nvPr/>
      </p:nvGrpSpPr>
      <p:grpSpPr>
        <a:xfrm>
          <a:off x="0" y="0"/>
          <a:ext cx="0" cy="0"/>
          <a:chOff x="0" y="0"/>
          <a:chExt cx="0" cy="0"/>
        </a:xfrm>
      </p:grpSpPr>
      <p:sp>
        <p:nvSpPr>
          <p:cNvPr id="118" name="Google Shape;118;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are effective ways of teaching grammar?</a:t>
            </a:r>
            <a:endParaRPr/>
          </a:p>
        </p:txBody>
      </p:sp>
      <p:sp>
        <p:nvSpPr>
          <p:cNvPr id="119" name="Google Shape;119;p2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Grammar learning must have context, between and among individuals, and within connected discourse in order to be internalized by learners. The teacher provides the context.</a:t>
            </a:r>
            <a:endParaRPr/>
          </a:p>
          <a:p>
            <a:pPr indent="-342900" lvl="0" marL="457200" rtl="0" algn="l">
              <a:spcBef>
                <a:spcPts val="0"/>
              </a:spcBef>
              <a:spcAft>
                <a:spcPts val="0"/>
              </a:spcAft>
              <a:buSzPts val="1800"/>
              <a:buAutoNum type="arabicPeriod"/>
            </a:pPr>
            <a:r>
              <a:rPr lang="en"/>
              <a:t>A dialogic story-based approach to grammar instruction allows students to co-construct grammar rules in context.</a:t>
            </a:r>
            <a:endParaRPr/>
          </a:p>
        </p:txBody>
      </p:sp>
      <p:sp>
        <p:nvSpPr>
          <p:cNvPr id="120" name="Google Shape;120;p22"/>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124" name="Shape 124"/>
        <p:cNvGrpSpPr/>
        <p:nvPr/>
      </p:nvGrpSpPr>
      <p:grpSpPr>
        <a:xfrm>
          <a:off x="0" y="0"/>
          <a:ext cx="0" cy="0"/>
          <a:chOff x="0" y="0"/>
          <a:chExt cx="0" cy="0"/>
        </a:xfrm>
      </p:grpSpPr>
      <p:sp>
        <p:nvSpPr>
          <p:cNvPr id="125" name="Google Shape;125;p23"/>
          <p:cNvSpPr txBox="1"/>
          <p:nvPr>
            <p:ph type="title"/>
          </p:nvPr>
        </p:nvSpPr>
        <p:spPr>
          <a:xfrm>
            <a:off x="246000" y="2830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PACE Model</a:t>
            </a:r>
            <a:endParaRPr/>
          </a:p>
        </p:txBody>
      </p:sp>
      <p:sp>
        <p:nvSpPr>
          <p:cNvPr id="126" name="Google Shape;126;p23"/>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
        <p:nvSpPr>
          <p:cNvPr id="127" name="Google Shape;127;p23"/>
          <p:cNvSpPr txBox="1"/>
          <p:nvPr/>
        </p:nvSpPr>
        <p:spPr>
          <a:xfrm>
            <a:off x="4622325" y="2764700"/>
            <a:ext cx="4832100" cy="5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23"/>
          <p:cNvSpPr/>
          <p:nvPr/>
        </p:nvSpPr>
        <p:spPr>
          <a:xfrm>
            <a:off x="3338850" y="277050"/>
            <a:ext cx="4437900" cy="45894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23"/>
          <p:cNvSpPr txBox="1"/>
          <p:nvPr/>
        </p:nvSpPr>
        <p:spPr>
          <a:xfrm>
            <a:off x="3301225" y="366875"/>
            <a:ext cx="4743900" cy="62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300"/>
              <a:t>1</a:t>
            </a:r>
            <a:endParaRPr sz="1300"/>
          </a:p>
          <a:p>
            <a:pPr indent="0" lvl="0" marL="0" rtl="0" algn="ctr">
              <a:spcBef>
                <a:spcPts val="0"/>
              </a:spcBef>
              <a:spcAft>
                <a:spcPts val="0"/>
              </a:spcAft>
              <a:buNone/>
            </a:pPr>
            <a:r>
              <a:rPr b="1" lang="en" sz="1300"/>
              <a:t>Presentation</a:t>
            </a:r>
            <a:endParaRPr b="1" sz="1300"/>
          </a:p>
          <a:p>
            <a:pPr indent="0" lvl="0" marL="0" rtl="0" algn="ctr">
              <a:spcBef>
                <a:spcPts val="0"/>
              </a:spcBef>
              <a:spcAft>
                <a:spcPts val="0"/>
              </a:spcAft>
              <a:buNone/>
            </a:pPr>
            <a:r>
              <a:rPr lang="en" sz="1300"/>
              <a:t>Teacher foreshadows grammar explanation through use of integrated discourse (stories, poems, taped listenings); emphasis on comprehension and meaning</a:t>
            </a:r>
            <a:endParaRPr sz="1300"/>
          </a:p>
        </p:txBody>
      </p:sp>
      <p:sp>
        <p:nvSpPr>
          <p:cNvPr id="130" name="Google Shape;130;p23"/>
          <p:cNvSpPr txBox="1"/>
          <p:nvPr/>
        </p:nvSpPr>
        <p:spPr>
          <a:xfrm>
            <a:off x="4391625" y="1499850"/>
            <a:ext cx="4743900" cy="62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300"/>
              <a:t>2</a:t>
            </a:r>
            <a:endParaRPr sz="1300"/>
          </a:p>
          <a:p>
            <a:pPr indent="0" lvl="0" marL="0" rtl="0" algn="ctr">
              <a:spcBef>
                <a:spcPts val="0"/>
              </a:spcBef>
              <a:spcAft>
                <a:spcPts val="0"/>
              </a:spcAft>
              <a:buNone/>
            </a:pPr>
            <a:r>
              <a:rPr b="1" lang="en" sz="1300"/>
              <a:t>Attention</a:t>
            </a:r>
            <a:endParaRPr b="1" sz="1300"/>
          </a:p>
          <a:p>
            <a:pPr indent="0" lvl="0" marL="0" rtl="0" algn="ctr">
              <a:spcBef>
                <a:spcPts val="0"/>
              </a:spcBef>
              <a:spcAft>
                <a:spcPts val="0"/>
              </a:spcAft>
              <a:buNone/>
            </a:pPr>
            <a:r>
              <a:rPr lang="en" sz="1300"/>
              <a:t>Teacher uses ‘multiple passes’ and recycles storyline through pictures, TPR activities, and role playing, increasing comprehension and learner participation. Emphasis on meaning. </a:t>
            </a:r>
            <a:endParaRPr sz="1300"/>
          </a:p>
        </p:txBody>
      </p:sp>
      <p:sp>
        <p:nvSpPr>
          <p:cNvPr id="131" name="Google Shape;131;p23"/>
          <p:cNvSpPr txBox="1"/>
          <p:nvPr/>
        </p:nvSpPr>
        <p:spPr>
          <a:xfrm>
            <a:off x="3301225" y="3597075"/>
            <a:ext cx="4743900" cy="62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300"/>
              <a:t>3</a:t>
            </a:r>
            <a:endParaRPr sz="1300"/>
          </a:p>
          <a:p>
            <a:pPr indent="0" lvl="0" marL="0" rtl="0" algn="ctr">
              <a:spcBef>
                <a:spcPts val="0"/>
              </a:spcBef>
              <a:spcAft>
                <a:spcPts val="0"/>
              </a:spcAft>
              <a:buNone/>
            </a:pPr>
            <a:r>
              <a:rPr b="1" lang="en" sz="1300"/>
              <a:t>Co-Construction</a:t>
            </a:r>
            <a:endParaRPr b="1" sz="1300"/>
          </a:p>
          <a:p>
            <a:pPr indent="0" lvl="0" marL="0" rtl="0" algn="ctr">
              <a:spcBef>
                <a:spcPts val="0"/>
              </a:spcBef>
              <a:spcAft>
                <a:spcPts val="0"/>
              </a:spcAft>
              <a:buNone/>
            </a:pPr>
            <a:r>
              <a:rPr lang="en" sz="1300"/>
              <a:t>Once comprehension is achieved and meaning understood; the teacher turns the learner’s attention to focus on form. Both teacher and learner co-construct the grammar.</a:t>
            </a:r>
            <a:endParaRPr sz="1300"/>
          </a:p>
        </p:txBody>
      </p:sp>
      <p:sp>
        <p:nvSpPr>
          <p:cNvPr id="132" name="Google Shape;132;p23"/>
          <p:cNvSpPr txBox="1"/>
          <p:nvPr/>
        </p:nvSpPr>
        <p:spPr>
          <a:xfrm>
            <a:off x="1926825" y="2500475"/>
            <a:ext cx="4205400" cy="62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300"/>
              <a:t>4</a:t>
            </a:r>
            <a:endParaRPr sz="1300"/>
          </a:p>
          <a:p>
            <a:pPr indent="0" lvl="0" marL="0" rtl="0" algn="ctr">
              <a:spcBef>
                <a:spcPts val="0"/>
              </a:spcBef>
              <a:spcAft>
                <a:spcPts val="0"/>
              </a:spcAft>
              <a:buNone/>
            </a:pPr>
            <a:r>
              <a:rPr b="1" lang="en" sz="1300"/>
              <a:t>Extension</a:t>
            </a:r>
            <a:endParaRPr b="1" sz="1300"/>
          </a:p>
          <a:p>
            <a:pPr indent="0" lvl="0" marL="0" rtl="0" algn="ctr">
              <a:spcBef>
                <a:spcPts val="0"/>
              </a:spcBef>
              <a:spcAft>
                <a:spcPts val="0"/>
              </a:spcAft>
              <a:buNone/>
            </a:pPr>
            <a:r>
              <a:rPr lang="en" sz="1300"/>
              <a:t>Through extension activities, learners need to use grammatical structures to carry out particular functions/tasks.</a:t>
            </a:r>
            <a:endParaRPr sz="13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136" name="Shape 136"/>
        <p:cNvGrpSpPr/>
        <p:nvPr/>
      </p:nvGrpSpPr>
      <p:grpSpPr>
        <a:xfrm>
          <a:off x="0" y="0"/>
          <a:ext cx="0" cy="0"/>
          <a:chOff x="0" y="0"/>
          <a:chExt cx="0" cy="0"/>
        </a:xfrm>
      </p:grpSpPr>
      <p:sp>
        <p:nvSpPr>
          <p:cNvPr id="137" name="Google Shape;137;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PACE Model: Partner and Class Discussion</a:t>
            </a:r>
            <a:endParaRPr/>
          </a:p>
        </p:txBody>
      </p:sp>
      <p:sp>
        <p:nvSpPr>
          <p:cNvPr id="138" name="Google Shape;138;p2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06705" lvl="0" marL="285750" rtl="0" algn="l">
              <a:lnSpc>
                <a:spcPct val="100000"/>
              </a:lnSpc>
              <a:spcBef>
                <a:spcPts val="0"/>
              </a:spcBef>
              <a:spcAft>
                <a:spcPts val="0"/>
              </a:spcAft>
              <a:buClr>
                <a:srgbClr val="262626"/>
              </a:buClr>
              <a:buSzPts val="2400"/>
              <a:buChar char="•"/>
            </a:pPr>
            <a:r>
              <a:rPr lang="en" sz="2400">
                <a:solidFill>
                  <a:srgbClr val="262626"/>
                </a:solidFill>
              </a:rPr>
              <a:t>Explain the four phases of a PACE lesson. Why is it important to include all of these steps? Explain why these steps must be followed in order.</a:t>
            </a:r>
            <a:endParaRPr sz="2400">
              <a:solidFill>
                <a:srgbClr val="262626"/>
              </a:solidFill>
            </a:endParaRPr>
          </a:p>
          <a:p>
            <a:pPr indent="0" lvl="0" marL="285750" rtl="0" algn="l">
              <a:lnSpc>
                <a:spcPct val="100000"/>
              </a:lnSpc>
              <a:spcBef>
                <a:spcPts val="0"/>
              </a:spcBef>
              <a:spcAft>
                <a:spcPts val="0"/>
              </a:spcAft>
              <a:buNone/>
            </a:pPr>
            <a:r>
              <a:t/>
            </a:r>
            <a:endParaRPr sz="2400">
              <a:solidFill>
                <a:srgbClr val="262626"/>
              </a:solidFill>
            </a:endParaRPr>
          </a:p>
          <a:p>
            <a:pPr indent="-306705" lvl="0" marL="285750" rtl="0" algn="l">
              <a:lnSpc>
                <a:spcPct val="100000"/>
              </a:lnSpc>
              <a:spcBef>
                <a:spcPts val="0"/>
              </a:spcBef>
              <a:spcAft>
                <a:spcPts val="0"/>
              </a:spcAft>
              <a:buClr>
                <a:srgbClr val="262626"/>
              </a:buClr>
              <a:buSzPts val="2400"/>
              <a:buChar char="•"/>
            </a:pPr>
            <a:r>
              <a:rPr lang="en" sz="2400">
                <a:solidFill>
                  <a:srgbClr val="262626"/>
                </a:solidFill>
              </a:rPr>
              <a:t>What advantages of this type of lesson so you see? What disadvantages do you see?</a:t>
            </a:r>
            <a:endParaRPr/>
          </a:p>
        </p:txBody>
      </p:sp>
      <p:sp>
        <p:nvSpPr>
          <p:cNvPr id="139" name="Google Shape;139;p24"/>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143" name="Shape 143"/>
        <p:cNvGrpSpPr/>
        <p:nvPr/>
      </p:nvGrpSpPr>
      <p:grpSpPr>
        <a:xfrm>
          <a:off x="0" y="0"/>
          <a:ext cx="0" cy="0"/>
          <a:chOff x="0" y="0"/>
          <a:chExt cx="0" cy="0"/>
        </a:xfrm>
      </p:grpSpPr>
      <p:sp>
        <p:nvSpPr>
          <p:cNvPr id="144" name="Google Shape;144;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PACE Model: Presentation</a:t>
            </a:r>
            <a:endParaRPr/>
          </a:p>
        </p:txBody>
      </p:sp>
      <p:sp>
        <p:nvSpPr>
          <p:cNvPr id="145" name="Google Shape;145;p2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Clr>
                <a:schemeClr val="dk1"/>
              </a:buClr>
              <a:buSzPts val="1100"/>
              <a:buFont typeface="Arial"/>
              <a:buNone/>
            </a:pPr>
            <a:r>
              <a:rPr lang="en"/>
              <a:t>The teacher presents the story and assists students with comprehension and the acquisition of meaning and form relationship. Students don’t usually see the written script of the story in this phase.</a:t>
            </a:r>
            <a:endParaRPr/>
          </a:p>
        </p:txBody>
      </p:sp>
      <p:sp>
        <p:nvSpPr>
          <p:cNvPr id="146" name="Google Shape;146;p25"/>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150" name="Shape 150"/>
        <p:cNvGrpSpPr/>
        <p:nvPr/>
      </p:nvGrpSpPr>
      <p:grpSpPr>
        <a:xfrm>
          <a:off x="0" y="0"/>
          <a:ext cx="0" cy="0"/>
          <a:chOff x="0" y="0"/>
          <a:chExt cx="0" cy="0"/>
        </a:xfrm>
      </p:grpSpPr>
      <p:sp>
        <p:nvSpPr>
          <p:cNvPr id="151" name="Google Shape;151;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PACE Model: Attention</a:t>
            </a:r>
            <a:endParaRPr/>
          </a:p>
        </p:txBody>
      </p:sp>
      <p:sp>
        <p:nvSpPr>
          <p:cNvPr id="152" name="Google Shape;152;p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Clr>
                <a:schemeClr val="dk1"/>
              </a:buClr>
              <a:buSzPts val="1100"/>
              <a:buFont typeface="Arial"/>
              <a:buNone/>
            </a:pPr>
            <a:r>
              <a:rPr lang="en"/>
              <a:t>If teachers are in the ZPD of learners, teachers will be attentive to where students’ development is headed and not just to the lesson objective as determined by the teacher.</a:t>
            </a:r>
            <a:endParaRPr/>
          </a:p>
        </p:txBody>
      </p:sp>
      <p:sp>
        <p:nvSpPr>
          <p:cNvPr id="153" name="Google Shape;153;p26"/>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157" name="Shape 157"/>
        <p:cNvGrpSpPr/>
        <p:nvPr/>
      </p:nvGrpSpPr>
      <p:grpSpPr>
        <a:xfrm>
          <a:off x="0" y="0"/>
          <a:ext cx="0" cy="0"/>
          <a:chOff x="0" y="0"/>
          <a:chExt cx="0" cy="0"/>
        </a:xfrm>
      </p:grpSpPr>
      <p:sp>
        <p:nvSpPr>
          <p:cNvPr id="158" name="Google Shape;158;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PACE Model: Co-Construction</a:t>
            </a:r>
            <a:endParaRPr/>
          </a:p>
        </p:txBody>
      </p:sp>
      <p:sp>
        <p:nvSpPr>
          <p:cNvPr id="159" name="Google Shape;159;p2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This step is an explanation as Conversation and Dialogic Inquiry.</a:t>
            </a:r>
            <a:endParaRPr/>
          </a:p>
          <a:p>
            <a:pPr indent="0" lvl="0" marL="0" rtl="0" algn="l">
              <a:spcBef>
                <a:spcPts val="1600"/>
              </a:spcBef>
              <a:spcAft>
                <a:spcPts val="1600"/>
              </a:spcAft>
              <a:buClr>
                <a:schemeClr val="dk1"/>
              </a:buClr>
              <a:buSzPts val="1100"/>
              <a:buFont typeface="Arial"/>
              <a:buNone/>
            </a:pPr>
            <a:r>
              <a:rPr lang="en"/>
              <a:t>Co-constructing and explanation requires teacher questions that are well-chosen, clear, and direct.</a:t>
            </a:r>
            <a:endParaRPr/>
          </a:p>
        </p:txBody>
      </p:sp>
      <p:sp>
        <p:nvSpPr>
          <p:cNvPr id="160" name="Google Shape;160;p27"/>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164" name="Shape 164"/>
        <p:cNvGrpSpPr/>
        <p:nvPr/>
      </p:nvGrpSpPr>
      <p:grpSpPr>
        <a:xfrm>
          <a:off x="0" y="0"/>
          <a:ext cx="0" cy="0"/>
          <a:chOff x="0" y="0"/>
          <a:chExt cx="0" cy="0"/>
        </a:xfrm>
      </p:grpSpPr>
      <p:sp>
        <p:nvSpPr>
          <p:cNvPr id="165" name="Google Shape;165;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PACE Model: Extension Activities</a:t>
            </a:r>
            <a:endParaRPr/>
          </a:p>
        </p:txBody>
      </p:sp>
      <p:sp>
        <p:nvSpPr>
          <p:cNvPr id="166" name="Google Shape;166;p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Clr>
                <a:schemeClr val="dk1"/>
              </a:buClr>
              <a:buSzPts val="1100"/>
              <a:buFont typeface="Arial"/>
              <a:buNone/>
            </a:pPr>
            <a:r>
              <a:rPr lang="en"/>
              <a:t>This phase closes the circle of the PACE lesson and provides students with the experience of observing how parts of the whole interact and work together to produce various texts oral or written) in the TL.</a:t>
            </a:r>
            <a:endParaRPr/>
          </a:p>
        </p:txBody>
      </p:sp>
      <p:sp>
        <p:nvSpPr>
          <p:cNvPr id="167" name="Google Shape;167;p28"/>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171" name="Shape 171"/>
        <p:cNvGrpSpPr/>
        <p:nvPr/>
      </p:nvGrpSpPr>
      <p:grpSpPr>
        <a:xfrm>
          <a:off x="0" y="0"/>
          <a:ext cx="0" cy="0"/>
          <a:chOff x="0" y="0"/>
          <a:chExt cx="0" cy="0"/>
        </a:xfrm>
      </p:grpSpPr>
      <p:sp>
        <p:nvSpPr>
          <p:cNvPr id="172" name="Google Shape;172;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PACE Model: Example from the Reading</a:t>
            </a:r>
            <a:endParaRPr/>
          </a:p>
        </p:txBody>
      </p:sp>
      <p:sp>
        <p:nvSpPr>
          <p:cNvPr id="173" name="Google Shape;173;p29"/>
          <p:cNvSpPr txBox="1"/>
          <p:nvPr>
            <p:ph idx="1" type="body"/>
          </p:nvPr>
        </p:nvSpPr>
        <p:spPr>
          <a:xfrm>
            <a:off x="378825" y="1090550"/>
            <a:ext cx="8520600" cy="2692800"/>
          </a:xfrm>
          <a:prstGeom prst="rect">
            <a:avLst/>
          </a:prstGeom>
        </p:spPr>
        <p:txBody>
          <a:bodyPr anchorCtr="0" anchor="t" bIns="91425" lIns="91425" spcFirstLastPara="1" rIns="91425" wrap="square" tIns="91425">
            <a:noAutofit/>
          </a:bodyPr>
          <a:lstStyle/>
          <a:p>
            <a:pPr indent="-300355" lvl="0" marL="285750" rtl="0" algn="l">
              <a:lnSpc>
                <a:spcPct val="100000"/>
              </a:lnSpc>
              <a:spcBef>
                <a:spcPts val="1080"/>
              </a:spcBef>
              <a:spcAft>
                <a:spcPts val="0"/>
              </a:spcAft>
              <a:buClr>
                <a:schemeClr val="dk2"/>
              </a:buClr>
              <a:buSzPts val="2300"/>
              <a:buChar char="•"/>
            </a:pPr>
            <a:r>
              <a:rPr lang="en" sz="2300"/>
              <a:t>What did you think about the sample lesson in the reading? How effective was it? How do you know?</a:t>
            </a:r>
            <a:endParaRPr sz="2300"/>
          </a:p>
          <a:p>
            <a:pPr indent="-300355" lvl="0" marL="285750" rtl="0" algn="l">
              <a:lnSpc>
                <a:spcPct val="100000"/>
              </a:lnSpc>
              <a:spcBef>
                <a:spcPts val="0"/>
              </a:spcBef>
              <a:spcAft>
                <a:spcPts val="0"/>
              </a:spcAft>
              <a:buClr>
                <a:schemeClr val="dk2"/>
              </a:buClr>
              <a:buSzPts val="2300"/>
              <a:buChar char="•"/>
            </a:pPr>
            <a:r>
              <a:rPr lang="en" sz="2300"/>
              <a:t>Have you ever learned a grammar concept this way? If so, how did it work for you? If not, how do you think it would work.</a:t>
            </a:r>
            <a:endParaRPr sz="2300"/>
          </a:p>
        </p:txBody>
      </p:sp>
      <p:sp>
        <p:nvSpPr>
          <p:cNvPr id="174" name="Google Shape;174;p29"/>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178" name="Shape 178"/>
        <p:cNvGrpSpPr/>
        <p:nvPr/>
      </p:nvGrpSpPr>
      <p:grpSpPr>
        <a:xfrm>
          <a:off x="0" y="0"/>
          <a:ext cx="0" cy="0"/>
          <a:chOff x="0" y="0"/>
          <a:chExt cx="0" cy="0"/>
        </a:xfrm>
      </p:grpSpPr>
      <p:sp>
        <p:nvSpPr>
          <p:cNvPr id="179" name="Google Shape;179;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Just checking in..</a:t>
            </a:r>
            <a:endParaRPr/>
          </a:p>
        </p:txBody>
      </p:sp>
      <p:sp>
        <p:nvSpPr>
          <p:cNvPr id="180" name="Google Shape;180;p3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are the 4 phases of the PACE Model?</a:t>
            </a:r>
            <a:endParaRPr/>
          </a:p>
          <a:p>
            <a:pPr indent="0" lvl="0" marL="0" rtl="0" algn="l">
              <a:spcBef>
                <a:spcPts val="1600"/>
              </a:spcBef>
              <a:spcAft>
                <a:spcPts val="0"/>
              </a:spcAft>
              <a:buNone/>
            </a:pPr>
            <a:r>
              <a:rPr lang="en"/>
              <a:t>What is the purpose of the PACE Model?</a:t>
            </a:r>
            <a:endParaRPr/>
          </a:p>
          <a:p>
            <a:pPr indent="0" lvl="0" marL="0" rtl="0" algn="l">
              <a:spcBef>
                <a:spcPts val="1600"/>
              </a:spcBef>
              <a:spcAft>
                <a:spcPts val="1600"/>
              </a:spcAft>
              <a:buNone/>
            </a:pPr>
            <a:r>
              <a:rPr lang="en"/>
              <a:t>Any questions?</a:t>
            </a:r>
            <a:endParaRPr/>
          </a:p>
        </p:txBody>
      </p:sp>
      <p:sp>
        <p:nvSpPr>
          <p:cNvPr id="181" name="Google Shape;181;p30"/>
          <p:cNvSpPr txBox="1"/>
          <p:nvPr/>
        </p:nvSpPr>
        <p:spPr>
          <a:xfrm>
            <a:off x="0" y="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 </a:t>
            </a:r>
            <a:endParaRPr/>
          </a:p>
        </p:txBody>
      </p:sp>
      <p:sp>
        <p:nvSpPr>
          <p:cNvPr id="182" name="Google Shape;182;p30"/>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186" name="Shape 186"/>
        <p:cNvGrpSpPr/>
        <p:nvPr/>
      </p:nvGrpSpPr>
      <p:grpSpPr>
        <a:xfrm>
          <a:off x="0" y="0"/>
          <a:ext cx="0" cy="0"/>
          <a:chOff x="0" y="0"/>
          <a:chExt cx="0" cy="0"/>
        </a:xfrm>
      </p:grpSpPr>
      <p:sp>
        <p:nvSpPr>
          <p:cNvPr id="187" name="Google Shape;187;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PACE Model: Reflexive Verbs in French</a:t>
            </a:r>
            <a:endParaRPr/>
          </a:p>
        </p:txBody>
      </p:sp>
      <p:sp>
        <p:nvSpPr>
          <p:cNvPr id="188" name="Google Shape;188;p3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283844" lvl="0" marL="285750" rtl="0" algn="l">
              <a:lnSpc>
                <a:spcPct val="90000"/>
              </a:lnSpc>
              <a:spcBef>
                <a:spcPts val="0"/>
              </a:spcBef>
              <a:spcAft>
                <a:spcPts val="0"/>
              </a:spcAft>
              <a:buClr>
                <a:schemeClr val="dk2"/>
              </a:buClr>
              <a:buSzPts val="2040"/>
              <a:buChar char="•"/>
            </a:pPr>
            <a:r>
              <a:rPr lang="en" sz="2040"/>
              <a:t>Mr. West, a French teacher, has learned about a new way to incorporate grammar teaching into a story-based language lesson. He is anxious to try out this new approach since the textbook he uses, which serves as the basis of his district’s curriculum, is grammar driven. He has not yet succeeded in doing more than presenting the “grammar rule of the day” and completing the textbook exercises with his classes.</a:t>
            </a:r>
            <a:endParaRPr sz="2040"/>
          </a:p>
          <a:p>
            <a:pPr indent="0" lvl="0" marL="0" rtl="0" algn="l">
              <a:lnSpc>
                <a:spcPct val="90000"/>
              </a:lnSpc>
              <a:spcBef>
                <a:spcPts val="0"/>
              </a:spcBef>
              <a:spcAft>
                <a:spcPts val="0"/>
              </a:spcAft>
              <a:buNone/>
            </a:pPr>
            <a:r>
              <a:t/>
            </a:r>
            <a:endParaRPr sz="2040"/>
          </a:p>
          <a:p>
            <a:pPr indent="-283844" lvl="0" marL="285750" rtl="0" algn="l">
              <a:lnSpc>
                <a:spcPct val="90000"/>
              </a:lnSpc>
              <a:spcBef>
                <a:spcPts val="0"/>
              </a:spcBef>
              <a:spcAft>
                <a:spcPts val="0"/>
              </a:spcAft>
              <a:buClr>
                <a:schemeClr val="dk2"/>
              </a:buClr>
              <a:buSzPts val="2040"/>
              <a:buChar char="•"/>
            </a:pPr>
            <a:r>
              <a:rPr lang="en" sz="2040"/>
              <a:t>Mr. West previews the chapter and sees that he will need to teach reflexive verbs. He picks a context for this new structure: the morning routine. For his presentation, Mr. West writes the French equivalent of the following sentences on the board:</a:t>
            </a:r>
            <a:endParaRPr b="1"/>
          </a:p>
        </p:txBody>
      </p:sp>
      <p:sp>
        <p:nvSpPr>
          <p:cNvPr id="189" name="Google Shape;189;p31"/>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Essential Questions</a:t>
            </a:r>
            <a:endParaRPr b="1"/>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Why is it important to teach grammar?</a:t>
            </a:r>
            <a:endParaRPr/>
          </a:p>
          <a:p>
            <a:pPr indent="-342900" lvl="0" marL="457200" rtl="0" algn="l">
              <a:spcBef>
                <a:spcPts val="0"/>
              </a:spcBef>
              <a:spcAft>
                <a:spcPts val="0"/>
              </a:spcAft>
              <a:buSzPts val="1800"/>
              <a:buChar char="●"/>
            </a:pPr>
            <a:r>
              <a:rPr lang="en"/>
              <a:t>When is it important to teach grammar?</a:t>
            </a:r>
            <a:endParaRPr/>
          </a:p>
          <a:p>
            <a:pPr indent="-342900" lvl="0" marL="457200" rtl="0" algn="l">
              <a:spcBef>
                <a:spcPts val="0"/>
              </a:spcBef>
              <a:spcAft>
                <a:spcPts val="0"/>
              </a:spcAft>
              <a:buSzPts val="1800"/>
              <a:buChar char="●"/>
            </a:pPr>
            <a:r>
              <a:rPr lang="en"/>
              <a:t>What are effective ways of teaching grammar?</a:t>
            </a:r>
            <a:endParaRPr/>
          </a:p>
          <a:p>
            <a:pPr indent="0" lvl="0" marL="0" rtl="0" algn="l">
              <a:spcBef>
                <a:spcPts val="1600"/>
              </a:spcBef>
              <a:spcAft>
                <a:spcPts val="1600"/>
              </a:spcAft>
              <a:buNone/>
            </a:pPr>
            <a:r>
              <a:t/>
            </a:r>
            <a:endParaRPr/>
          </a:p>
        </p:txBody>
      </p:sp>
      <p:pic>
        <p:nvPicPr>
          <p:cNvPr id="62" name="Google Shape;62;p14"/>
          <p:cNvPicPr preferRelativeResize="0"/>
          <p:nvPr/>
        </p:nvPicPr>
        <p:blipFill rotWithShape="1">
          <a:blip r:embed="rId3">
            <a:alphaModFix/>
          </a:blip>
          <a:srcRect b="0" l="0" r="0" t="0"/>
          <a:stretch/>
        </p:blipFill>
        <p:spPr>
          <a:xfrm>
            <a:off x="5295300" y="2348500"/>
            <a:ext cx="2821124" cy="2795000"/>
          </a:xfrm>
          <a:prstGeom prst="rect">
            <a:avLst/>
          </a:prstGeom>
          <a:noFill/>
          <a:ln>
            <a:noFill/>
          </a:ln>
        </p:spPr>
      </p:pic>
      <p:sp>
        <p:nvSpPr>
          <p:cNvPr id="63" name="Google Shape;63;p14"/>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193" name="Shape 193"/>
        <p:cNvGrpSpPr/>
        <p:nvPr/>
      </p:nvGrpSpPr>
      <p:grpSpPr>
        <a:xfrm>
          <a:off x="0" y="0"/>
          <a:ext cx="0" cy="0"/>
          <a:chOff x="0" y="0"/>
          <a:chExt cx="0" cy="0"/>
        </a:xfrm>
      </p:grpSpPr>
      <p:sp>
        <p:nvSpPr>
          <p:cNvPr id="194" name="Google Shape;194;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Reflexive Verbs in French</a:t>
            </a:r>
            <a:endParaRPr/>
          </a:p>
        </p:txBody>
      </p:sp>
      <p:sp>
        <p:nvSpPr>
          <p:cNvPr id="195" name="Google Shape;195;p32"/>
          <p:cNvSpPr txBox="1"/>
          <p:nvPr>
            <p:ph idx="1" type="body"/>
          </p:nvPr>
        </p:nvSpPr>
        <p:spPr>
          <a:xfrm>
            <a:off x="311700" y="1152475"/>
            <a:ext cx="2339100" cy="141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was my son’s face.                    </a:t>
            </a:r>
            <a:r>
              <a:rPr lang="en"/>
              <a:t> </a:t>
            </a:r>
            <a:endParaRPr/>
          </a:p>
          <a:p>
            <a:pPr indent="0" lvl="0" marL="0" rtl="0" algn="l">
              <a:spcBef>
                <a:spcPts val="0"/>
              </a:spcBef>
              <a:spcAft>
                <a:spcPts val="0"/>
              </a:spcAft>
              <a:buNone/>
            </a:pPr>
            <a:r>
              <a:rPr lang="en"/>
              <a:t>I get my son up.                            </a:t>
            </a:r>
            <a:endParaRPr/>
          </a:p>
          <a:p>
            <a:pPr indent="0" lvl="0" marL="0" rtl="0" algn="l">
              <a:spcBef>
                <a:spcPts val="0"/>
              </a:spcBef>
              <a:spcAft>
                <a:spcPts val="0"/>
              </a:spcAft>
              <a:buNone/>
            </a:pPr>
            <a:r>
              <a:rPr lang="en"/>
              <a:t>I look at my son.                          </a:t>
            </a:r>
            <a:endParaRPr/>
          </a:p>
          <a:p>
            <a:pPr indent="0" lvl="0" marL="0" rtl="0" algn="l">
              <a:spcBef>
                <a:spcPts val="0"/>
              </a:spcBef>
              <a:spcAft>
                <a:spcPts val="0"/>
              </a:spcAft>
              <a:buNone/>
            </a:pPr>
            <a:r>
              <a:rPr lang="en"/>
              <a:t>I brush my son’s hair.</a:t>
            </a:r>
            <a:endParaRPr/>
          </a:p>
        </p:txBody>
      </p:sp>
      <p:sp>
        <p:nvSpPr>
          <p:cNvPr id="196" name="Google Shape;196;p32"/>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
        <p:nvSpPr>
          <p:cNvPr id="197" name="Google Shape;197;p32"/>
          <p:cNvSpPr txBox="1"/>
          <p:nvPr>
            <p:ph idx="1" type="body"/>
          </p:nvPr>
        </p:nvSpPr>
        <p:spPr>
          <a:xfrm>
            <a:off x="3664500" y="1152475"/>
            <a:ext cx="3229800" cy="169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was myself.                     </a:t>
            </a:r>
            <a:endParaRPr/>
          </a:p>
          <a:p>
            <a:pPr indent="0" lvl="0" marL="0" rtl="0" algn="l">
              <a:spcBef>
                <a:spcPts val="0"/>
              </a:spcBef>
              <a:spcAft>
                <a:spcPts val="0"/>
              </a:spcAft>
              <a:buNone/>
            </a:pPr>
            <a:r>
              <a:rPr lang="en"/>
              <a:t>I get up.                            </a:t>
            </a:r>
            <a:endParaRPr/>
          </a:p>
          <a:p>
            <a:pPr indent="0" lvl="0" marL="0" rtl="0" algn="l">
              <a:spcBef>
                <a:spcPts val="0"/>
              </a:spcBef>
              <a:spcAft>
                <a:spcPts val="0"/>
              </a:spcAft>
              <a:buNone/>
            </a:pPr>
            <a:r>
              <a:rPr lang="en"/>
              <a:t>I look at myself in the mirror.                          </a:t>
            </a:r>
            <a:endParaRPr/>
          </a:p>
          <a:p>
            <a:pPr indent="0" lvl="0" marL="0" rtl="0" algn="l">
              <a:spcBef>
                <a:spcPts val="0"/>
              </a:spcBef>
              <a:spcAft>
                <a:spcPts val="0"/>
              </a:spcAft>
              <a:buNone/>
            </a:pPr>
            <a:r>
              <a:rPr lang="en"/>
              <a:t>I brush my hair.</a:t>
            </a:r>
            <a:endParaRPr/>
          </a:p>
        </p:txBody>
      </p:sp>
      <p:sp>
        <p:nvSpPr>
          <p:cNvPr id="198" name="Google Shape;198;p32"/>
          <p:cNvSpPr txBox="1"/>
          <p:nvPr/>
        </p:nvSpPr>
        <p:spPr>
          <a:xfrm>
            <a:off x="311700" y="2731863"/>
            <a:ext cx="7977900" cy="187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t>Mr. West reads the sentences aloud, hoping that the class will perceive the non-reflexive/reflexive contrast in the two columns. The learners seem bored, uninterested, and unchallenged. He then asks a question: “What do you see here?” The learners are bewildered and silent until Mr. West calls on Mike, who says: “French sentences beginning with </a:t>
            </a:r>
            <a:r>
              <a:rPr i="1" lang="en" sz="2000"/>
              <a:t>Je</a:t>
            </a:r>
            <a:r>
              <a:rPr lang="en" sz="2000"/>
              <a:t>.”</a:t>
            </a:r>
            <a:endParaRPr sz="20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202" name="Shape 202"/>
        <p:cNvGrpSpPr/>
        <p:nvPr/>
      </p:nvGrpSpPr>
      <p:grpSpPr>
        <a:xfrm>
          <a:off x="0" y="0"/>
          <a:ext cx="0" cy="0"/>
          <a:chOff x="0" y="0"/>
          <a:chExt cx="0" cy="0"/>
        </a:xfrm>
      </p:grpSpPr>
      <p:sp>
        <p:nvSpPr>
          <p:cNvPr id="203" name="Google Shape;203;p3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Mr. West’s Assessments </a:t>
            </a:r>
            <a:endParaRPr/>
          </a:p>
        </p:txBody>
      </p:sp>
      <p:sp>
        <p:nvSpPr>
          <p:cNvPr id="204" name="Google Shape;204;p3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2000"/>
              <a:t>“These learners are clueless about these sentences and completely confused,” Mr. West thinks to himself. He decides to abandon the questioning and delivers a lesson in English on the formation and use of French reflexive verbs. Because of this experience, he thinks that learners are unable to think about the target language and that all that can be done to ensure “learning” is to lecture learners on the rules they need to know.</a:t>
            </a:r>
            <a:endParaRPr sz="2000"/>
          </a:p>
        </p:txBody>
      </p:sp>
      <p:sp>
        <p:nvSpPr>
          <p:cNvPr id="205" name="Google Shape;205;p33"/>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209" name="Shape 209"/>
        <p:cNvGrpSpPr/>
        <p:nvPr/>
      </p:nvGrpSpPr>
      <p:grpSpPr>
        <a:xfrm>
          <a:off x="0" y="0"/>
          <a:ext cx="0" cy="0"/>
          <a:chOff x="0" y="0"/>
          <a:chExt cx="0" cy="0"/>
        </a:xfrm>
      </p:grpSpPr>
      <p:sp>
        <p:nvSpPr>
          <p:cNvPr id="210" name="Google Shape;210;p3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Mr. West’s Students </a:t>
            </a:r>
            <a:endParaRPr/>
          </a:p>
        </p:txBody>
      </p:sp>
      <p:sp>
        <p:nvSpPr>
          <p:cNvPr id="211" name="Google Shape;211;p34"/>
          <p:cNvSpPr txBox="1"/>
          <p:nvPr>
            <p:ph idx="1" type="body"/>
          </p:nvPr>
        </p:nvSpPr>
        <p:spPr>
          <a:xfrm>
            <a:off x="311700" y="1085375"/>
            <a:ext cx="8520600" cy="34164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AutoNum type="arabicPeriod"/>
            </a:pPr>
            <a:r>
              <a:rPr lang="en" sz="2000"/>
              <a:t>Why are the learners bored and uninterested?</a:t>
            </a:r>
            <a:endParaRPr sz="2000"/>
          </a:p>
          <a:p>
            <a:pPr indent="-355600" lvl="0" marL="457200" rtl="0" algn="l">
              <a:spcBef>
                <a:spcPts val="0"/>
              </a:spcBef>
              <a:spcAft>
                <a:spcPts val="0"/>
              </a:spcAft>
              <a:buSzPts val="2000"/>
              <a:buAutoNum type="arabicPeriod"/>
            </a:pPr>
            <a:r>
              <a:rPr lang="en" sz="2000"/>
              <a:t>How would you evaluate Mr. West’s presentation? Does it satisfy the requirements of a presentation in the PACE model? Why or why not?</a:t>
            </a:r>
            <a:endParaRPr sz="2000"/>
          </a:p>
          <a:p>
            <a:pPr indent="-355600" lvl="0" marL="457200" rtl="0" algn="l">
              <a:spcBef>
                <a:spcPts val="0"/>
              </a:spcBef>
              <a:spcAft>
                <a:spcPts val="0"/>
              </a:spcAft>
              <a:buSzPts val="2000"/>
              <a:buAutoNum type="arabicPeriod"/>
            </a:pPr>
            <a:r>
              <a:rPr lang="en" sz="2000"/>
              <a:t>What would you have done when Mike responded with “French sentences beginning with </a:t>
            </a:r>
            <a:r>
              <a:rPr i="1" lang="en" sz="2000"/>
              <a:t>Je</a:t>
            </a:r>
            <a:r>
              <a:rPr lang="en" sz="2000"/>
              <a:t>”?</a:t>
            </a:r>
            <a:endParaRPr sz="2000"/>
          </a:p>
          <a:p>
            <a:pPr indent="-355600" lvl="0" marL="457200" rtl="0" algn="l">
              <a:spcBef>
                <a:spcPts val="0"/>
              </a:spcBef>
              <a:spcAft>
                <a:spcPts val="0"/>
              </a:spcAft>
              <a:buSzPts val="2000"/>
              <a:buAutoNum type="arabicPeriod"/>
            </a:pPr>
            <a:r>
              <a:rPr lang="en" sz="2000"/>
              <a:t>How do you think the learners feel about Mr. West’s lesson?</a:t>
            </a:r>
            <a:endParaRPr sz="2000"/>
          </a:p>
        </p:txBody>
      </p:sp>
      <p:sp>
        <p:nvSpPr>
          <p:cNvPr id="212" name="Google Shape;212;p34"/>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216" name="Shape 216"/>
        <p:cNvGrpSpPr/>
        <p:nvPr/>
      </p:nvGrpSpPr>
      <p:grpSpPr>
        <a:xfrm>
          <a:off x="0" y="0"/>
          <a:ext cx="0" cy="0"/>
          <a:chOff x="0" y="0"/>
          <a:chExt cx="0" cy="0"/>
        </a:xfrm>
      </p:grpSpPr>
      <p:sp>
        <p:nvSpPr>
          <p:cNvPr id="217" name="Google Shape;217;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could PACE help Mr. West?</a:t>
            </a:r>
            <a:endParaRPr/>
          </a:p>
        </p:txBody>
      </p:sp>
      <p:sp>
        <p:nvSpPr>
          <p:cNvPr id="218" name="Google Shape;218;p3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What type of text would you choose for contextualizing a lesson on reflexive verbs to describe daily routines?</a:t>
            </a:r>
            <a:endParaRPr/>
          </a:p>
          <a:p>
            <a:pPr indent="-342900" lvl="0" marL="457200" rtl="0" algn="l">
              <a:spcBef>
                <a:spcPts val="1000"/>
              </a:spcBef>
              <a:spcAft>
                <a:spcPts val="0"/>
              </a:spcAft>
              <a:buSzPts val="1800"/>
              <a:buAutoNum type="arabicPeriod"/>
            </a:pPr>
            <a:r>
              <a:rPr lang="en"/>
              <a:t>What type of presentation would you design?</a:t>
            </a:r>
            <a:endParaRPr/>
          </a:p>
          <a:p>
            <a:pPr indent="-342900" lvl="0" marL="457200" rtl="0" algn="l">
              <a:spcBef>
                <a:spcPts val="1000"/>
              </a:spcBef>
              <a:spcAft>
                <a:spcPts val="1000"/>
              </a:spcAft>
              <a:buSzPts val="1800"/>
              <a:buAutoNum type="arabicPeriod"/>
            </a:pPr>
            <a:r>
              <a:rPr lang="en"/>
              <a:t>What type of extension activities would enable learners to use these verbs to communicate?</a:t>
            </a:r>
            <a:endParaRPr/>
          </a:p>
        </p:txBody>
      </p:sp>
      <p:sp>
        <p:nvSpPr>
          <p:cNvPr id="219" name="Google Shape;219;p35"/>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223" name="Shape 223"/>
        <p:cNvGrpSpPr/>
        <p:nvPr/>
      </p:nvGrpSpPr>
      <p:grpSpPr>
        <a:xfrm>
          <a:off x="0" y="0"/>
          <a:ext cx="0" cy="0"/>
          <a:chOff x="0" y="0"/>
          <a:chExt cx="0" cy="0"/>
        </a:xfrm>
      </p:grpSpPr>
      <p:sp>
        <p:nvSpPr>
          <p:cNvPr id="224" name="Google Shape;224;p3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PACE and Accuracy during Extension Activities</a:t>
            </a:r>
            <a:endParaRPr/>
          </a:p>
        </p:txBody>
      </p:sp>
      <p:sp>
        <p:nvSpPr>
          <p:cNvPr id="225" name="Google Shape;225;p3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Novice- and intermediate-level learners will still make grammatical mistakes while participating in Extension activities, even when the new grammatical feature was just used in the lesson. The teacher will provide assistance while students work in groups when necessary. For the most part, learners will be able to express themselves, even if what they say isn’t </a:t>
            </a:r>
            <a:r>
              <a:rPr lang="en"/>
              <a:t>grammatically</a:t>
            </a:r>
            <a:r>
              <a:rPr lang="en"/>
              <a:t> perfect. Teachers should make the focus </a:t>
            </a:r>
            <a:r>
              <a:rPr i="1" lang="en"/>
              <a:t>meaning-making</a:t>
            </a:r>
            <a:r>
              <a:rPr lang="en"/>
              <a:t> while learners try to create meaning during these activities rather than grammatical accuracy.</a:t>
            </a:r>
            <a:endParaRPr/>
          </a:p>
          <a:p>
            <a:pPr indent="0" lvl="0" marL="0" rtl="0" algn="l">
              <a:spcBef>
                <a:spcPts val="1600"/>
              </a:spcBef>
              <a:spcAft>
                <a:spcPts val="1600"/>
              </a:spcAft>
              <a:buNone/>
            </a:pPr>
            <a:r>
              <a:rPr lang="en"/>
              <a:t>A debriefing activity for an Extension activity could be for the teacher to focus on one frequent error or remind learners what they discussed in the Co-Construction phase of the lesson.</a:t>
            </a:r>
            <a:endParaRPr/>
          </a:p>
        </p:txBody>
      </p:sp>
      <p:sp>
        <p:nvSpPr>
          <p:cNvPr id="226" name="Google Shape;226;p36"/>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230" name="Shape 230"/>
        <p:cNvGrpSpPr/>
        <p:nvPr/>
      </p:nvGrpSpPr>
      <p:grpSpPr>
        <a:xfrm>
          <a:off x="0" y="0"/>
          <a:ext cx="0" cy="0"/>
          <a:chOff x="0" y="0"/>
          <a:chExt cx="0" cy="0"/>
        </a:xfrm>
      </p:grpSpPr>
      <p:sp>
        <p:nvSpPr>
          <p:cNvPr id="231" name="Google Shape;231;p3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Accuracy and Language Learning</a:t>
            </a:r>
            <a:endParaRPr/>
          </a:p>
        </p:txBody>
      </p:sp>
      <p:sp>
        <p:nvSpPr>
          <p:cNvPr id="232" name="Google Shape;232;p3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Outside the classroom, error correction is needed only regarding meaning (vocabulary choice). Errors that don’t interfere with meaning to NSs are usually overlooked (grammar and pronunciation). In formal classroom settings, however, the focus often tends to be on accuracy. </a:t>
            </a:r>
            <a:endParaRPr/>
          </a:p>
          <a:p>
            <a:pPr indent="0" lvl="0" marL="0" rtl="0" algn="l">
              <a:spcBef>
                <a:spcPts val="1600"/>
              </a:spcBef>
              <a:spcAft>
                <a:spcPts val="1600"/>
              </a:spcAft>
              <a:buNone/>
            </a:pPr>
            <a:r>
              <a:rPr lang="en"/>
              <a:t>Remind students that errors are a natural part of language development. </a:t>
            </a:r>
            <a:endParaRPr/>
          </a:p>
        </p:txBody>
      </p:sp>
      <p:sp>
        <p:nvSpPr>
          <p:cNvPr id="233" name="Google Shape;233;p37"/>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237" name="Shape 237"/>
        <p:cNvGrpSpPr/>
        <p:nvPr/>
      </p:nvGrpSpPr>
      <p:grpSpPr>
        <a:xfrm>
          <a:off x="0" y="0"/>
          <a:ext cx="0" cy="0"/>
          <a:chOff x="0" y="0"/>
          <a:chExt cx="0" cy="0"/>
        </a:xfrm>
      </p:grpSpPr>
      <p:sp>
        <p:nvSpPr>
          <p:cNvPr id="238" name="Google Shape;238;p3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grammar means in language learning</a:t>
            </a:r>
            <a:endParaRPr/>
          </a:p>
        </p:txBody>
      </p:sp>
      <p:sp>
        <p:nvSpPr>
          <p:cNvPr id="239" name="Google Shape;239;p3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Clr>
                <a:schemeClr val="dk1"/>
              </a:buClr>
              <a:buSzPts val="1100"/>
              <a:buFont typeface="Arial"/>
              <a:buNone/>
            </a:pPr>
            <a:r>
              <a:rPr lang="en"/>
              <a:t>“To know grammar means, therefore, the ability to use language forms for real communicative purposes and not just to display knowledge of rules for sentence formation, verb paradigms, and exceptions to linguistic rules…” (Glisan &amp; Donato, 2017, p. 89).</a:t>
            </a:r>
            <a:endParaRPr/>
          </a:p>
        </p:txBody>
      </p:sp>
      <p:sp>
        <p:nvSpPr>
          <p:cNvPr id="240" name="Google Shape;240;p38"/>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244" name="Shape 244"/>
        <p:cNvGrpSpPr/>
        <p:nvPr/>
      </p:nvGrpSpPr>
      <p:grpSpPr>
        <a:xfrm>
          <a:off x="0" y="0"/>
          <a:ext cx="0" cy="0"/>
          <a:chOff x="0" y="0"/>
          <a:chExt cx="0" cy="0"/>
        </a:xfrm>
      </p:grpSpPr>
      <p:sp>
        <p:nvSpPr>
          <p:cNvPr id="245" name="Google Shape;245;p3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PACE is an HLTP</a:t>
            </a:r>
            <a:endParaRPr/>
          </a:p>
        </p:txBody>
      </p:sp>
      <p:sp>
        <p:nvSpPr>
          <p:cNvPr id="246" name="Google Shape;246;p39"/>
          <p:cNvSpPr txBox="1"/>
          <p:nvPr>
            <p:ph idx="1" type="body"/>
          </p:nvPr>
        </p:nvSpPr>
        <p:spPr>
          <a:xfrm>
            <a:off x="311700" y="1152475"/>
            <a:ext cx="8520600" cy="3416400"/>
          </a:xfrm>
          <a:prstGeom prst="rect">
            <a:avLst/>
          </a:prstGeom>
          <a:ln>
            <a:noFill/>
          </a:ln>
        </p:spPr>
        <p:txBody>
          <a:bodyPr anchorCtr="0" anchor="t" bIns="91425" lIns="91425" spcFirstLastPara="1" rIns="91425" wrap="square" tIns="91425">
            <a:noAutofit/>
          </a:bodyPr>
          <a:lstStyle/>
          <a:p>
            <a:pPr indent="-368300" lvl="0" marL="457200" rtl="0" algn="l">
              <a:lnSpc>
                <a:spcPct val="100000"/>
              </a:lnSpc>
              <a:spcBef>
                <a:spcPts val="0"/>
              </a:spcBef>
              <a:spcAft>
                <a:spcPts val="0"/>
              </a:spcAft>
              <a:buClr>
                <a:srgbClr val="262626"/>
              </a:buClr>
              <a:buSzPts val="2200"/>
              <a:buChar char="●"/>
            </a:pPr>
            <a:r>
              <a:rPr lang="en" sz="2200">
                <a:solidFill>
                  <a:srgbClr val="262626"/>
                </a:solidFill>
              </a:rPr>
              <a:t>High-leverage teaching practices (HLTPs)…</a:t>
            </a:r>
            <a:endParaRPr sz="2200">
              <a:solidFill>
                <a:srgbClr val="262626"/>
              </a:solidFill>
            </a:endParaRPr>
          </a:p>
          <a:p>
            <a:pPr indent="-368300" lvl="1" marL="914400" rtl="0" algn="l">
              <a:lnSpc>
                <a:spcPct val="100000"/>
              </a:lnSpc>
              <a:spcBef>
                <a:spcPts val="1000"/>
              </a:spcBef>
              <a:spcAft>
                <a:spcPts val="0"/>
              </a:spcAft>
              <a:buClr>
                <a:srgbClr val="262626"/>
              </a:buClr>
              <a:buSzPts val="2200"/>
              <a:buChar char="○"/>
            </a:pPr>
            <a:r>
              <a:rPr lang="en" sz="2200">
                <a:solidFill>
                  <a:srgbClr val="262626"/>
                </a:solidFill>
              </a:rPr>
              <a:t>Portray content in a way that renders it comprehensible to naïve minds;</a:t>
            </a:r>
            <a:endParaRPr sz="2200">
              <a:solidFill>
                <a:srgbClr val="262626"/>
              </a:solidFill>
            </a:endParaRPr>
          </a:p>
          <a:p>
            <a:pPr indent="-368300" lvl="1" marL="914400" rtl="0" algn="l">
              <a:lnSpc>
                <a:spcPct val="100000"/>
              </a:lnSpc>
              <a:spcBef>
                <a:spcPts val="1000"/>
              </a:spcBef>
              <a:spcAft>
                <a:spcPts val="0"/>
              </a:spcAft>
              <a:buClr>
                <a:srgbClr val="262626"/>
              </a:buClr>
              <a:buSzPts val="2200"/>
              <a:buChar char="○"/>
            </a:pPr>
            <a:r>
              <a:rPr lang="en" sz="2200">
                <a:solidFill>
                  <a:srgbClr val="262626"/>
                </a:solidFill>
              </a:rPr>
              <a:t>For students who are not necessarily interested in learning;</a:t>
            </a:r>
            <a:endParaRPr sz="2200">
              <a:solidFill>
                <a:srgbClr val="262626"/>
              </a:solidFill>
            </a:endParaRPr>
          </a:p>
          <a:p>
            <a:pPr indent="-368300" lvl="1" marL="914400" rtl="0" algn="l">
              <a:lnSpc>
                <a:spcPct val="100000"/>
              </a:lnSpc>
              <a:spcBef>
                <a:spcPts val="1000"/>
              </a:spcBef>
              <a:spcAft>
                <a:spcPts val="0"/>
              </a:spcAft>
              <a:buClr>
                <a:srgbClr val="262626"/>
              </a:buClr>
              <a:buSzPts val="2200"/>
              <a:buChar char="○"/>
            </a:pPr>
            <a:r>
              <a:rPr lang="en" sz="2200">
                <a:solidFill>
                  <a:srgbClr val="262626"/>
                </a:solidFill>
              </a:rPr>
              <a:t>And whose grasp of the content is not readily visible to the teacher;</a:t>
            </a:r>
            <a:endParaRPr sz="2200">
              <a:solidFill>
                <a:srgbClr val="262626"/>
              </a:solidFill>
            </a:endParaRPr>
          </a:p>
          <a:p>
            <a:pPr indent="-368300" lvl="1" marL="914400" rtl="0" algn="l">
              <a:lnSpc>
                <a:spcPct val="100000"/>
              </a:lnSpc>
              <a:spcBef>
                <a:spcPts val="1000"/>
              </a:spcBef>
              <a:spcAft>
                <a:spcPts val="0"/>
              </a:spcAft>
              <a:buClr>
                <a:srgbClr val="262626"/>
              </a:buClr>
              <a:buSzPts val="2200"/>
              <a:buChar char="○"/>
            </a:pPr>
            <a:r>
              <a:rPr lang="en" sz="2200">
                <a:solidFill>
                  <a:srgbClr val="262626"/>
                </a:solidFill>
              </a:rPr>
              <a:t>And who are restless and easily distracted;</a:t>
            </a:r>
            <a:endParaRPr sz="2200">
              <a:solidFill>
                <a:srgbClr val="262626"/>
              </a:solidFill>
            </a:endParaRPr>
          </a:p>
          <a:p>
            <a:pPr indent="-368300" lvl="1" marL="914400" rtl="0" algn="l">
              <a:lnSpc>
                <a:spcPct val="100000"/>
              </a:lnSpc>
              <a:spcBef>
                <a:spcPts val="1000"/>
              </a:spcBef>
              <a:spcAft>
                <a:spcPts val="1000"/>
              </a:spcAft>
              <a:buClr>
                <a:srgbClr val="262626"/>
              </a:buClr>
              <a:buSzPts val="2200"/>
              <a:buChar char="○"/>
            </a:pPr>
            <a:r>
              <a:rPr lang="en" sz="2200">
                <a:solidFill>
                  <a:srgbClr val="262626"/>
                </a:solidFill>
              </a:rPr>
              <a:t>In a way that satisfies the teachers’ personal needs.</a:t>
            </a:r>
            <a:endParaRPr sz="2200"/>
          </a:p>
        </p:txBody>
      </p:sp>
      <p:sp>
        <p:nvSpPr>
          <p:cNvPr id="247" name="Google Shape;247;p39"/>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251" name="Shape 251"/>
        <p:cNvGrpSpPr/>
        <p:nvPr/>
      </p:nvGrpSpPr>
      <p:grpSpPr>
        <a:xfrm>
          <a:off x="0" y="0"/>
          <a:ext cx="0" cy="0"/>
          <a:chOff x="0" y="0"/>
          <a:chExt cx="0" cy="0"/>
        </a:xfrm>
      </p:grpSpPr>
      <p:sp>
        <p:nvSpPr>
          <p:cNvPr id="252" name="Google Shape;252;p40"/>
          <p:cNvSpPr txBox="1"/>
          <p:nvPr>
            <p:ph type="title"/>
          </p:nvPr>
        </p:nvSpPr>
        <p:spPr>
          <a:xfrm>
            <a:off x="311700" y="3191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600"/>
              <a:t>HLTP #4: Focusing on Form in a Dialogic Context Through PACE</a:t>
            </a:r>
            <a:endParaRPr sz="2600"/>
          </a:p>
        </p:txBody>
      </p:sp>
      <p:sp>
        <p:nvSpPr>
          <p:cNvPr id="253" name="Google Shape;253;p40"/>
          <p:cNvSpPr txBox="1"/>
          <p:nvPr>
            <p:ph idx="1" type="body"/>
          </p:nvPr>
        </p:nvSpPr>
        <p:spPr>
          <a:xfrm>
            <a:off x="311700" y="1300300"/>
            <a:ext cx="8520600" cy="326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Clr>
                <a:schemeClr val="dk1"/>
              </a:buClr>
              <a:buSzPts val="1100"/>
              <a:buFont typeface="Arial"/>
              <a:buNone/>
            </a:pPr>
            <a:r>
              <a:rPr lang="en"/>
              <a:t>In your reading on this HLTP, you learned how to create a PACE lesson following the four phases, steps, and checklists provided in the chapter. You also looked at the rubric for assessing a PACE lesson.</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257" name="Shape 257"/>
        <p:cNvGrpSpPr/>
        <p:nvPr/>
      </p:nvGrpSpPr>
      <p:grpSpPr>
        <a:xfrm>
          <a:off x="0" y="0"/>
          <a:ext cx="0" cy="0"/>
          <a:chOff x="0" y="0"/>
          <a:chExt cx="0" cy="0"/>
        </a:xfrm>
      </p:grpSpPr>
      <p:sp>
        <p:nvSpPr>
          <p:cNvPr id="258" name="Google Shape;258;p41"/>
          <p:cNvSpPr txBox="1"/>
          <p:nvPr>
            <p:ph type="title"/>
          </p:nvPr>
        </p:nvSpPr>
        <p:spPr>
          <a:xfrm>
            <a:off x="311700" y="1682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Homework Assignment:</a:t>
            </a:r>
            <a:endParaRPr/>
          </a:p>
          <a:p>
            <a:pPr indent="0" lvl="0" marL="0" rtl="0" algn="l">
              <a:spcBef>
                <a:spcPts val="0"/>
              </a:spcBef>
              <a:spcAft>
                <a:spcPts val="0"/>
              </a:spcAft>
              <a:buNone/>
            </a:pPr>
            <a:r>
              <a:rPr lang="en"/>
              <a:t>Create, Prepare, Share, Reflect</a:t>
            </a:r>
            <a:endParaRPr/>
          </a:p>
        </p:txBody>
      </p:sp>
      <p:sp>
        <p:nvSpPr>
          <p:cNvPr id="259" name="Google Shape;259;p41"/>
          <p:cNvSpPr txBox="1"/>
          <p:nvPr>
            <p:ph idx="1" type="body"/>
          </p:nvPr>
        </p:nvSpPr>
        <p:spPr>
          <a:xfrm>
            <a:off x="311700" y="1253150"/>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Choose one grammar concept to teach in your TL. </a:t>
            </a:r>
            <a:r>
              <a:rPr b="1" lang="en"/>
              <a:t>Create</a:t>
            </a:r>
            <a:r>
              <a:rPr lang="en"/>
              <a:t> a lesson plan that follows the four phases of the PACE Model.</a:t>
            </a:r>
            <a:endParaRPr/>
          </a:p>
          <a:p>
            <a:pPr indent="0" lvl="0" marL="0" rtl="0" algn="l">
              <a:spcBef>
                <a:spcPts val="1600"/>
              </a:spcBef>
              <a:spcAft>
                <a:spcPts val="0"/>
              </a:spcAft>
              <a:buNone/>
            </a:pPr>
            <a:r>
              <a:rPr b="1" lang="en"/>
              <a:t>Prepare</a:t>
            </a:r>
            <a:r>
              <a:rPr lang="en"/>
              <a:t> to teach this to a small group of students during the next class meeting</a:t>
            </a:r>
            <a:endParaRPr/>
          </a:p>
          <a:p>
            <a:pPr indent="0" lvl="0" marL="0" rtl="0" algn="l">
              <a:spcBef>
                <a:spcPts val="1600"/>
              </a:spcBef>
              <a:spcAft>
                <a:spcPts val="0"/>
              </a:spcAft>
              <a:buNone/>
            </a:pPr>
            <a:r>
              <a:rPr b="1" lang="en"/>
              <a:t>Share</a:t>
            </a:r>
            <a:r>
              <a:rPr lang="en"/>
              <a:t> your lesson plan by teaching a group of students in class.</a:t>
            </a:r>
            <a:endParaRPr/>
          </a:p>
          <a:p>
            <a:pPr indent="0" lvl="0" marL="0" rtl="0" algn="l">
              <a:spcBef>
                <a:spcPts val="1600"/>
              </a:spcBef>
              <a:spcAft>
                <a:spcPts val="1600"/>
              </a:spcAft>
              <a:buNone/>
            </a:pPr>
            <a:r>
              <a:rPr b="1" lang="en"/>
              <a:t>Reflect </a:t>
            </a:r>
            <a:r>
              <a:rPr lang="en"/>
              <a:t>on choosing a practice or product to teach, creating the lesson plan, preparing to teach the lesson, and teaching the lesson. How did you feel about the process? What worked well? Why do you feel it worked well? What could you do differently the next time you plan a PACE lesson? Why? You will submit this online for credit.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67" name="Shape 67"/>
        <p:cNvGrpSpPr/>
        <p:nvPr/>
      </p:nvGrpSpPr>
      <p:grpSpPr>
        <a:xfrm>
          <a:off x="0" y="0"/>
          <a:ext cx="0" cy="0"/>
          <a:chOff x="0" y="0"/>
          <a:chExt cx="0" cy="0"/>
        </a:xfrm>
      </p:grpSpPr>
      <p:sp>
        <p:nvSpPr>
          <p:cNvPr id="68" name="Google Shape;68;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Objectives</a:t>
            </a:r>
            <a:r>
              <a:rPr lang="en"/>
              <a:t>: “I Can” Statements</a:t>
            </a:r>
            <a:endParaRPr/>
          </a:p>
        </p:txBody>
      </p:sp>
      <p:sp>
        <p:nvSpPr>
          <p:cNvPr id="69" name="Google Shape;69;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can…</a:t>
            </a:r>
            <a:endParaRPr/>
          </a:p>
          <a:p>
            <a:pPr indent="-342900" lvl="0" marL="457200" rtl="0" algn="l">
              <a:spcBef>
                <a:spcPts val="0"/>
              </a:spcBef>
              <a:spcAft>
                <a:spcPts val="0"/>
              </a:spcAft>
              <a:buSzPts val="1800"/>
              <a:buChar char="●"/>
            </a:pPr>
            <a:r>
              <a:rPr lang="en"/>
              <a:t>Explain why and when language learners should learn TL grammar</a:t>
            </a:r>
            <a:endParaRPr/>
          </a:p>
          <a:p>
            <a:pPr indent="-342900" lvl="0" marL="457200" rtl="0" algn="l">
              <a:spcBef>
                <a:spcPts val="0"/>
              </a:spcBef>
              <a:spcAft>
                <a:spcPts val="0"/>
              </a:spcAft>
              <a:buSzPts val="1800"/>
              <a:buChar char="●"/>
            </a:pPr>
            <a:r>
              <a:rPr lang="en"/>
              <a:t>Contextualize language learning</a:t>
            </a:r>
            <a:endParaRPr/>
          </a:p>
          <a:p>
            <a:pPr indent="-317500" lvl="1" marL="914400" rtl="0" algn="l">
              <a:spcBef>
                <a:spcPts val="0"/>
              </a:spcBef>
              <a:spcAft>
                <a:spcPts val="0"/>
              </a:spcAft>
              <a:buSzPts val="1400"/>
              <a:buChar char="○"/>
            </a:pPr>
            <a:r>
              <a:rPr lang="en"/>
              <a:t>Engage learners in noticing, reflecting on, and practicing aspects of the TL grammar</a:t>
            </a:r>
            <a:endParaRPr/>
          </a:p>
          <a:p>
            <a:pPr indent="-317500" lvl="1" marL="914400" rtl="0" algn="l">
              <a:spcBef>
                <a:spcPts val="0"/>
              </a:spcBef>
              <a:spcAft>
                <a:spcPts val="0"/>
              </a:spcAft>
              <a:buSzPts val="1400"/>
              <a:buChar char="○"/>
            </a:pPr>
            <a:r>
              <a:rPr lang="en"/>
              <a:t>Use the PACE Model for teaching grammar</a:t>
            </a:r>
            <a:endParaRPr/>
          </a:p>
        </p:txBody>
      </p:sp>
      <p:sp>
        <p:nvSpPr>
          <p:cNvPr id="70" name="Google Shape;70;p15"/>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74" name="Shape 74"/>
        <p:cNvGrpSpPr/>
        <p:nvPr/>
      </p:nvGrpSpPr>
      <p:grpSpPr>
        <a:xfrm>
          <a:off x="0" y="0"/>
          <a:ext cx="0" cy="0"/>
          <a:chOff x="0" y="0"/>
          <a:chExt cx="0" cy="0"/>
        </a:xfrm>
      </p:grpSpPr>
      <p:sp>
        <p:nvSpPr>
          <p:cNvPr id="75" name="Google Shape;75;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Introduction to Teaching Grammar</a:t>
            </a:r>
            <a:endParaRPr/>
          </a:p>
        </p:txBody>
      </p:sp>
      <p:sp>
        <p:nvSpPr>
          <p:cNvPr id="76" name="Google Shape;76;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The importance of grammar in language teaching and learning means different things to different people.</a:t>
            </a:r>
            <a:endParaRPr/>
          </a:p>
          <a:p>
            <a:pPr indent="0" lvl="0" marL="0" rtl="0" algn="l">
              <a:spcBef>
                <a:spcPts val="1600"/>
              </a:spcBef>
              <a:spcAft>
                <a:spcPts val="0"/>
              </a:spcAft>
              <a:buClr>
                <a:schemeClr val="dk1"/>
              </a:buClr>
              <a:buSzPts val="1100"/>
              <a:buFont typeface="Arial"/>
              <a:buNone/>
            </a:pPr>
            <a:r>
              <a:rPr lang="en"/>
              <a:t>How many of you would be happy to never have to talk about the grammar of your TL again?</a:t>
            </a:r>
            <a:endParaRPr/>
          </a:p>
          <a:p>
            <a:pPr indent="0" lvl="0" marL="0" rtl="0" algn="l">
              <a:spcBef>
                <a:spcPts val="1600"/>
              </a:spcBef>
              <a:spcAft>
                <a:spcPts val="0"/>
              </a:spcAft>
              <a:buClr>
                <a:schemeClr val="dk1"/>
              </a:buClr>
              <a:buSzPts val="1100"/>
              <a:buFont typeface="Arial"/>
              <a:buNone/>
            </a:pPr>
            <a:r>
              <a:rPr lang="en"/>
              <a:t>How many of you would be happy to talk about the grammar of your TL every single day?</a:t>
            </a:r>
            <a:endParaRPr/>
          </a:p>
          <a:p>
            <a:pPr indent="0" lvl="0" marL="0" rtl="0" algn="l">
              <a:spcBef>
                <a:spcPts val="1600"/>
              </a:spcBef>
              <a:spcAft>
                <a:spcPts val="1600"/>
              </a:spcAft>
              <a:buClr>
                <a:schemeClr val="dk1"/>
              </a:buClr>
              <a:buSzPts val="1100"/>
              <a:buFont typeface="Arial"/>
              <a:buNone/>
            </a:pPr>
            <a:r>
              <a:rPr lang="en"/>
              <a:t>In this lesson, we’ll look at the role of grammar in language learning today.</a:t>
            </a:r>
            <a:endParaRPr/>
          </a:p>
        </p:txBody>
      </p:sp>
      <p:sp>
        <p:nvSpPr>
          <p:cNvPr id="77" name="Google Shape;77;p16"/>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81" name="Shape 81"/>
        <p:cNvGrpSpPr/>
        <p:nvPr/>
      </p:nvGrpSpPr>
      <p:grpSpPr>
        <a:xfrm>
          <a:off x="0" y="0"/>
          <a:ext cx="0" cy="0"/>
          <a:chOff x="0" y="0"/>
          <a:chExt cx="0" cy="0"/>
        </a:xfrm>
      </p:grpSpPr>
      <p:sp>
        <p:nvSpPr>
          <p:cNvPr id="82" name="Google Shape;82;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Former Role of Grammar in Language Learning</a:t>
            </a:r>
            <a:endParaRPr/>
          </a:p>
        </p:txBody>
      </p:sp>
      <p:sp>
        <p:nvSpPr>
          <p:cNvPr id="83" name="Google Shape;83;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Traditional language instruction emphasized the memorization and mastery of grammatical rules as the goal of instruction.</a:t>
            </a:r>
            <a:endParaRPr/>
          </a:p>
          <a:p>
            <a:pPr indent="0" lvl="0" marL="0" rtl="0" algn="l">
              <a:spcBef>
                <a:spcPts val="1600"/>
              </a:spcBef>
              <a:spcAft>
                <a:spcPts val="0"/>
              </a:spcAft>
              <a:buClr>
                <a:schemeClr val="dk1"/>
              </a:buClr>
              <a:buSzPts val="1100"/>
              <a:buFont typeface="Arial"/>
              <a:buNone/>
            </a:pPr>
            <a:r>
              <a:rPr lang="en"/>
              <a:t>As a result, many learners spent years learning complex rules for producing language forms were not able express personal meanings, participate in TL cultures and discussions with NSs, or develop and nurture a social relationship in an L2.</a:t>
            </a:r>
            <a:endParaRPr/>
          </a:p>
          <a:p>
            <a:pPr indent="0" lvl="0" marL="0" rtl="0" algn="l">
              <a:spcBef>
                <a:spcPts val="1600"/>
              </a:spcBef>
              <a:spcAft>
                <a:spcPts val="1600"/>
              </a:spcAft>
              <a:buClr>
                <a:schemeClr val="dk1"/>
              </a:buClr>
              <a:buSzPts val="1100"/>
              <a:buFont typeface="Arial"/>
              <a:buNone/>
            </a:pPr>
            <a:r>
              <a:rPr lang="en"/>
              <a:t>Traditional grammar teaching followed a teacher-fronted explanation of a particular grammatical rule.</a:t>
            </a:r>
            <a:endParaRPr/>
          </a:p>
        </p:txBody>
      </p:sp>
      <p:sp>
        <p:nvSpPr>
          <p:cNvPr id="84" name="Google Shape;84;p17"/>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88" name="Shape 88"/>
        <p:cNvGrpSpPr/>
        <p:nvPr/>
      </p:nvGrpSpPr>
      <p:grpSpPr>
        <a:xfrm>
          <a:off x="0" y="0"/>
          <a:ext cx="0" cy="0"/>
          <a:chOff x="0" y="0"/>
          <a:chExt cx="0" cy="0"/>
        </a:xfrm>
      </p:grpSpPr>
      <p:sp>
        <p:nvSpPr>
          <p:cNvPr id="89" name="Google Shape;89;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Discussion Board</a:t>
            </a:r>
            <a:endParaRPr b="1"/>
          </a:p>
        </p:txBody>
      </p:sp>
      <p:sp>
        <p:nvSpPr>
          <p:cNvPr id="90" name="Google Shape;90;p18"/>
          <p:cNvSpPr txBox="1"/>
          <p:nvPr>
            <p:ph idx="1" type="body"/>
          </p:nvPr>
        </p:nvSpPr>
        <p:spPr>
          <a:xfrm>
            <a:off x="311700" y="1051800"/>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Think back to when you first noticed that you were able to function in your second language (L2). Describe the situation and what you said in the L2. Describe the grammar you used and the degree of accuracy you used. Comment on how you felt using accurate grammar.</a:t>
            </a:r>
            <a:endParaRPr/>
          </a:p>
        </p:txBody>
      </p:sp>
      <p:sp>
        <p:nvSpPr>
          <p:cNvPr id="91" name="Google Shape;91;p18"/>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pic>
        <p:nvPicPr>
          <p:cNvPr id="92" name="Google Shape;92;p18"/>
          <p:cNvPicPr preferRelativeResize="0"/>
          <p:nvPr/>
        </p:nvPicPr>
        <p:blipFill rotWithShape="1">
          <a:blip r:embed="rId3">
            <a:alphaModFix/>
          </a:blip>
          <a:srcRect b="0" l="0" r="0" t="0"/>
          <a:stretch/>
        </p:blipFill>
        <p:spPr>
          <a:xfrm>
            <a:off x="5155175" y="2351300"/>
            <a:ext cx="3318650" cy="22078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96" name="Shape 96"/>
        <p:cNvGrpSpPr/>
        <p:nvPr/>
      </p:nvGrpSpPr>
      <p:grpSpPr>
        <a:xfrm>
          <a:off x="0" y="0"/>
          <a:ext cx="0" cy="0"/>
          <a:chOff x="0" y="0"/>
          <a:chExt cx="0" cy="0"/>
        </a:xfrm>
      </p:grpSpPr>
      <p:sp>
        <p:nvSpPr>
          <p:cNvPr id="97" name="Google Shape;97;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is it important to teach grammar?</a:t>
            </a:r>
            <a:endParaRPr/>
          </a:p>
        </p:txBody>
      </p:sp>
      <p:sp>
        <p:nvSpPr>
          <p:cNvPr id="98" name="Google Shape;98;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600"/>
              <a:t>Researchers agree that reflecting on aspects of the language that are relevant to the communication task is beneficial to learners and is critical in making progress as language learners (Adair-Hauck &amp; Donato, 1994; Gass &amp; Selinker, 2004; Hinkle &amp; Fotos, 2002; Lantolf &amp; Poehner, 2014).</a:t>
            </a:r>
            <a:endParaRPr sz="1600"/>
          </a:p>
          <a:p>
            <a:pPr indent="0" lvl="0" marL="0" rtl="0" algn="l">
              <a:spcBef>
                <a:spcPts val="1600"/>
              </a:spcBef>
              <a:spcAft>
                <a:spcPts val="0"/>
              </a:spcAft>
              <a:buClr>
                <a:schemeClr val="dk1"/>
              </a:buClr>
              <a:buSzPts val="1100"/>
              <a:buFont typeface="Arial"/>
              <a:buNone/>
            </a:pPr>
            <a:r>
              <a:rPr lang="en" sz="1600"/>
              <a:t>“Focus on form” can emerge spontaneously as learners experience gaps in knowledge when expressing themselves or reading and interpreting texts (Davin &amp; Donato, 2013).</a:t>
            </a:r>
            <a:endParaRPr sz="1600"/>
          </a:p>
          <a:p>
            <a:pPr indent="0" lvl="0" marL="0" rtl="0" algn="l">
              <a:spcBef>
                <a:spcPts val="1600"/>
              </a:spcBef>
              <a:spcAft>
                <a:spcPts val="0"/>
              </a:spcAft>
              <a:buClr>
                <a:schemeClr val="dk1"/>
              </a:buClr>
              <a:buSzPts val="1100"/>
              <a:buFont typeface="Arial"/>
              <a:buNone/>
            </a:pPr>
            <a:r>
              <a:rPr lang="en" sz="1600"/>
              <a:t>Learners cannot reach the Advanced level without a high degree of accuracy in their written and spoken language.</a:t>
            </a:r>
            <a:endParaRPr sz="1600"/>
          </a:p>
          <a:p>
            <a:pPr indent="0" lvl="0" marL="0" rtl="0" algn="l">
              <a:spcBef>
                <a:spcPts val="1600"/>
              </a:spcBef>
              <a:spcAft>
                <a:spcPts val="1600"/>
              </a:spcAft>
              <a:buClr>
                <a:schemeClr val="dk1"/>
              </a:buClr>
              <a:buSzPts val="1100"/>
              <a:buFont typeface="Arial"/>
              <a:buNone/>
            </a:pPr>
            <a:r>
              <a:rPr lang="en" sz="1600"/>
              <a:t>The </a:t>
            </a:r>
            <a:r>
              <a:rPr i="1" lang="en" sz="1600"/>
              <a:t>W-RSLL</a:t>
            </a:r>
            <a:r>
              <a:rPr lang="en" sz="1600"/>
              <a:t> states that knowledge of the language system (grammar, vocabulary, phonology, and pragmatic and discourse features) contributes to effective communication.</a:t>
            </a:r>
            <a:endParaRPr/>
          </a:p>
        </p:txBody>
      </p:sp>
      <p:sp>
        <p:nvSpPr>
          <p:cNvPr id="99" name="Google Shape;99;p19"/>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103" name="Shape 103"/>
        <p:cNvGrpSpPr/>
        <p:nvPr/>
      </p:nvGrpSpPr>
      <p:grpSpPr>
        <a:xfrm>
          <a:off x="0" y="0"/>
          <a:ext cx="0" cy="0"/>
          <a:chOff x="0" y="0"/>
          <a:chExt cx="0" cy="0"/>
        </a:xfrm>
      </p:grpSpPr>
      <p:sp>
        <p:nvSpPr>
          <p:cNvPr id="104" name="Google Shape;104;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Just checking in...</a:t>
            </a:r>
            <a:endParaRPr/>
          </a:p>
        </p:txBody>
      </p:sp>
      <p:sp>
        <p:nvSpPr>
          <p:cNvPr id="105" name="Google Shape;105;p20"/>
          <p:cNvSpPr txBox="1"/>
          <p:nvPr>
            <p:ph idx="1" type="body"/>
          </p:nvPr>
        </p:nvSpPr>
        <p:spPr>
          <a:xfrm>
            <a:off x="311700" y="10853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Why is it important to teach grammar?</a:t>
            </a:r>
            <a:endParaRPr/>
          </a:p>
        </p:txBody>
      </p:sp>
      <p:sp>
        <p:nvSpPr>
          <p:cNvPr id="106" name="Google Shape;106;p20"/>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CF4F3"/>
        </a:solidFill>
      </p:bgPr>
    </p:bg>
    <p:spTree>
      <p:nvGrpSpPr>
        <p:cNvPr id="110" name="Shape 110"/>
        <p:cNvGrpSpPr/>
        <p:nvPr/>
      </p:nvGrpSpPr>
      <p:grpSpPr>
        <a:xfrm>
          <a:off x="0" y="0"/>
          <a:ext cx="0" cy="0"/>
          <a:chOff x="0" y="0"/>
          <a:chExt cx="0" cy="0"/>
        </a:xfrm>
      </p:grpSpPr>
      <p:sp>
        <p:nvSpPr>
          <p:cNvPr id="111" name="Google Shape;111;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Focus on Form</a:t>
            </a:r>
            <a:endParaRPr/>
          </a:p>
        </p:txBody>
      </p:sp>
      <p:sp>
        <p:nvSpPr>
          <p:cNvPr id="112" name="Google Shape;112;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Refers to an explicit focus on a particular form of language that:</a:t>
            </a:r>
            <a:endParaRPr/>
          </a:p>
          <a:p>
            <a:pPr indent="-342900" lvl="0" marL="457200" rtl="0" algn="l">
              <a:spcBef>
                <a:spcPts val="1600"/>
              </a:spcBef>
              <a:spcAft>
                <a:spcPts val="0"/>
              </a:spcAft>
              <a:buSzPts val="1800"/>
              <a:buAutoNum type="arabicPeriod"/>
            </a:pPr>
            <a:r>
              <a:rPr lang="en"/>
              <a:t>is relevant to the context of a story, such as comparing and contrasting characters in a cultural story, recounting and describing the significance of their actions, or making inferences about their motivations;</a:t>
            </a:r>
            <a:endParaRPr/>
          </a:p>
          <a:p>
            <a:pPr indent="-342900" lvl="0" marL="457200" rtl="0" algn="l">
              <a:spcBef>
                <a:spcPts val="0"/>
              </a:spcBef>
              <a:spcAft>
                <a:spcPts val="0"/>
              </a:spcAft>
              <a:buSzPts val="1800"/>
              <a:buAutoNum type="arabicPeriod"/>
            </a:pPr>
            <a:r>
              <a:rPr lang="en"/>
              <a:t>is a potential meaning-making recourse for expressing facts, ideas, opinions, and feelings in the TL; and</a:t>
            </a:r>
            <a:endParaRPr/>
          </a:p>
          <a:p>
            <a:pPr indent="-342900" lvl="0" marL="457200" rtl="0" algn="l">
              <a:spcBef>
                <a:spcPts val="0"/>
              </a:spcBef>
              <a:spcAft>
                <a:spcPts val="0"/>
              </a:spcAft>
              <a:buSzPts val="1800"/>
              <a:buAutoNum type="arabicPeriod"/>
            </a:pPr>
            <a:r>
              <a:rPr lang="en"/>
              <a:t>distinguishes lessons designed teaching the grammar point of the day from lessons that draw attention to form in meaningful cultural texts and contexts, for larger communicative purposes, and for expressing and interpreting social and cultural meaning in various modes of communication.</a:t>
            </a:r>
            <a:endParaRPr/>
          </a:p>
        </p:txBody>
      </p:sp>
      <p:sp>
        <p:nvSpPr>
          <p:cNvPr id="113" name="Google Shape;113;p21"/>
          <p:cNvSpPr txBox="1"/>
          <p:nvPr/>
        </p:nvSpPr>
        <p:spPr>
          <a:xfrm>
            <a:off x="7906725" y="4771150"/>
            <a:ext cx="1228800" cy="27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FLANG 377R</a:t>
            </a:r>
            <a:endParaRPr b="0" i="0" sz="1400" u="none" cap="none" strike="noStrike">
              <a:solidFill>
                <a:srgbClr val="000000"/>
              </a:solidFill>
              <a:latin typeface="Lato"/>
              <a:ea typeface="Lato"/>
              <a:cs typeface="Lato"/>
              <a:sym typeface="Lato"/>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