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3"/>
  </p:notesMasterIdLst>
  <p:handoutMasterIdLst>
    <p:handoutMasterId r:id="rId24"/>
  </p:handoutMasterIdLst>
  <p:sldIdLst>
    <p:sldId id="269" r:id="rId3"/>
    <p:sldId id="270" r:id="rId4"/>
    <p:sldId id="271" r:id="rId5"/>
    <p:sldId id="272" r:id="rId6"/>
    <p:sldId id="273" r:id="rId7"/>
    <p:sldId id="278" r:id="rId8"/>
    <p:sldId id="314" r:id="rId9"/>
    <p:sldId id="315" r:id="rId10"/>
    <p:sldId id="277" r:id="rId11"/>
    <p:sldId id="276" r:id="rId12"/>
    <p:sldId id="319" r:id="rId13"/>
    <p:sldId id="317" r:id="rId14"/>
    <p:sldId id="318" r:id="rId15"/>
    <p:sldId id="280" r:id="rId16"/>
    <p:sldId id="263" r:id="rId17"/>
    <p:sldId id="274" r:id="rId18"/>
    <p:sldId id="275" r:id="rId19"/>
    <p:sldId id="279" r:id="rId20"/>
    <p:sldId id="349" r:id="rId21"/>
    <p:sldId id="322" r:id="rId2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95369"/>
  </p:normalViewPr>
  <p:slideViewPr>
    <p:cSldViewPr>
      <p:cViewPr varScale="1">
        <p:scale>
          <a:sx n="95" d="100"/>
          <a:sy n="95" d="100"/>
        </p:scale>
        <p:origin x="656" y="184"/>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sorterViewPr>
    <p:cViewPr>
      <p:scale>
        <a:sx n="52" d="100"/>
        <a:sy n="52" d="100"/>
      </p:scale>
      <p:origin x="0" y="-1648"/>
    </p:cViewPr>
  </p:sorterViewPr>
  <p:notesViewPr>
    <p:cSldViewPr>
      <p:cViewPr varScale="1">
        <p:scale>
          <a:sx n="76" d="100"/>
          <a:sy n="76" d="100"/>
        </p:scale>
        <p:origin x="253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7/31/20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7/31/20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map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2401524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that illustrates some part of your country’s economy.</a:t>
            </a:r>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737847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200" dirty="0"/>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a:p>
        </p:txBody>
      </p:sp>
    </p:spTree>
    <p:extLst>
      <p:ext uri="{BB962C8B-B14F-4D97-AF65-F5344CB8AC3E}">
        <p14:creationId xmlns:p14="http://schemas.microsoft.com/office/powerpoint/2010/main" val="989660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A181B6-B371-4031-9CBE-ED0985B01CB6}" type="slidenum">
              <a:rPr lang="en-US"/>
              <a:pPr/>
              <a:t>15</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t>Add key points in the history of your country to the timeline.</a:t>
            </a:r>
          </a:p>
        </p:txBody>
      </p:sp>
    </p:spTree>
    <p:extLst>
      <p:ext uri="{BB962C8B-B14F-4D97-AF65-F5344CB8AC3E}">
        <p14:creationId xmlns:p14="http://schemas.microsoft.com/office/powerpoint/2010/main" val="2229052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custom or tradition here.</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16</a:t>
            </a:fld>
            <a:endParaRPr lang="en-US"/>
          </a:p>
        </p:txBody>
      </p:sp>
    </p:spTree>
    <p:extLst>
      <p:ext uri="{BB962C8B-B14F-4D97-AF65-F5344CB8AC3E}">
        <p14:creationId xmlns:p14="http://schemas.microsoft.com/office/powerpoint/2010/main" val="2063820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the head leader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17</a:t>
            </a:fld>
            <a:endParaRPr lang="en-US"/>
          </a:p>
        </p:txBody>
      </p:sp>
    </p:spTree>
    <p:extLst>
      <p:ext uri="{BB962C8B-B14F-4D97-AF65-F5344CB8AC3E}">
        <p14:creationId xmlns:p14="http://schemas.microsoft.com/office/powerpoint/2010/main" val="3204451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custom or tradition here.</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18</a:t>
            </a:fld>
            <a:endParaRPr lang="en-US"/>
          </a:p>
        </p:txBody>
      </p:sp>
    </p:spTree>
    <p:extLst>
      <p:ext uri="{BB962C8B-B14F-4D97-AF65-F5344CB8AC3E}">
        <p14:creationId xmlns:p14="http://schemas.microsoft.com/office/powerpoint/2010/main" val="3174633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7FDD0-F197-47BC-9D1A-BC1CBCC66EAD}" type="slidenum">
              <a:rPr lang="fr-FR"/>
              <a:pPr/>
              <a:t>20</a:t>
            </a:fld>
            <a:endParaRPr lang="fr-FR"/>
          </a:p>
        </p:txBody>
      </p:sp>
      <p:sp>
        <p:nvSpPr>
          <p:cNvPr id="20482" name="Rectangle 2"/>
          <p:cNvSpPr>
            <a:spLocks noGrp="1" noRot="1" noChangeAspect="1" noChangeArrowheads="1" noTextEdit="1"/>
          </p:cNvSpPr>
          <p:nvPr>
            <p:ph type="sldImg"/>
          </p:nvPr>
        </p:nvSpPr>
        <p:spPr>
          <a:xfrm>
            <a:off x="382588" y="685800"/>
            <a:ext cx="6092825" cy="3429000"/>
          </a:xfrm>
          <a:ln/>
        </p:spPr>
      </p:sp>
      <p:sp>
        <p:nvSpPr>
          <p:cNvPr id="20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81450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picture of one of the geographic features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552792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illustrating a season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312989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an animal and or plant found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3890140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an animal and or plant found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2363899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an animal and or plant found in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2091549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of one of the points of interest for your country.</a:t>
            </a:r>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3969760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200"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168177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dirty="0"/>
              <a:t>Insert a picture that illustrates some part of your country’s economy.</a:t>
            </a:r>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2244894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pPr/>
              <a:t>7/31/20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7/31/20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7/31/20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06BADFF-6284-4D22-A632-1CD2ADC87CC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7/31/20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7/31/20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7/31/20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EDF33987-6305-4E2A-BF18-EF013ECE927B}" type="datetimeFigureOut">
              <a:rPr lang="en-US" smtClean="0"/>
              <a:t>7/31/20</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DF33987-6305-4E2A-BF18-EF013ECE927B}" type="datetimeFigureOut">
              <a:rPr lang="en-US" smtClean="0"/>
              <a:t>7/31/20</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EDF33987-6305-4E2A-BF18-EF013ECE927B}" type="datetimeFigureOut">
              <a:rPr lang="en-US" smtClean="0"/>
              <a:t>7/31/20</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7/31/20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7/31/20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EDF33987-6305-4E2A-BF18-EF013ECE927B}" type="datetimeFigureOut">
              <a:rPr lang="en-US" smtClean="0"/>
              <a:pPr/>
              <a:t>7/31/20</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441" y="274638"/>
            <a:ext cx="10969943"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09441" y="1600201"/>
            <a:ext cx="10969943"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441"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defRPr>
            </a:lvl1pPr>
          </a:lstStyle>
          <a:p>
            <a:endParaRPr lang="en-US"/>
          </a:p>
        </p:txBody>
      </p:sp>
      <p:sp>
        <p:nvSpPr>
          <p:cNvPr id="1029" name="Rectangle 5"/>
          <p:cNvSpPr>
            <a:spLocks noGrp="1" noChangeArrowheads="1"/>
          </p:cNvSpPr>
          <p:nvPr>
            <p:ph type="ftr" sz="quarter" idx="3"/>
          </p:nvPr>
        </p:nvSpPr>
        <p:spPr bwMode="auto">
          <a:xfrm>
            <a:off x="4164515"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defRPr>
            </a:lvl1pPr>
          </a:lstStyle>
          <a:p>
            <a:endParaRPr lang="en-US"/>
          </a:p>
        </p:txBody>
      </p:sp>
      <p:sp>
        <p:nvSpPr>
          <p:cNvPr id="1030" name="Rectangle 6"/>
          <p:cNvSpPr>
            <a:spLocks noGrp="1" noChangeArrowheads="1"/>
          </p:cNvSpPr>
          <p:nvPr>
            <p:ph type="sldNum" sz="quarter" idx="4"/>
          </p:nvPr>
        </p:nvSpPr>
        <p:spPr bwMode="auto">
          <a:xfrm>
            <a:off x="8735325"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defRPr>
            </a:lvl1pPr>
          </a:lstStyle>
          <a:p>
            <a:fld id="{50E18657-3079-4889-9F5D-5789DE3C4EE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s://vimeo.com/2113477"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hyperlink" Target="https://www.youtube.com/watch?v=QgL_Yp7kvw8" TargetMode="External"/><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5200" b="1" dirty="0"/>
              <a:t>PACE Model</a:t>
            </a:r>
          </a:p>
        </p:txBody>
      </p:sp>
      <p:sp>
        <p:nvSpPr>
          <p:cNvPr id="5" name="Subtitle 4"/>
          <p:cNvSpPr>
            <a:spLocks noGrp="1"/>
          </p:cNvSpPr>
          <p:nvPr>
            <p:ph type="subTitle" idx="1"/>
          </p:nvPr>
        </p:nvSpPr>
        <p:spPr/>
        <p:txBody>
          <a:bodyPr>
            <a:normAutofit/>
          </a:bodyPr>
          <a:lstStyle/>
          <a:p>
            <a:r>
              <a:rPr lang="en-US" sz="3200" b="1" dirty="0"/>
              <a:t>Teaching Grammar in Context</a:t>
            </a:r>
          </a:p>
          <a:p>
            <a:r>
              <a:rPr lang="en-US" sz="3200" b="1" dirty="0"/>
              <a:t>Change the task-not the text</a:t>
            </a: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812" y="-76200"/>
            <a:ext cx="10409487" cy="1981200"/>
          </a:xfrm>
        </p:spPr>
        <p:txBody>
          <a:bodyPr>
            <a:normAutofit fontScale="90000"/>
          </a:bodyPr>
          <a:lstStyle/>
          <a:p>
            <a:pPr algn="ctr"/>
            <a:r>
              <a:rPr lang="en-US" sz="4800" b="1" dirty="0"/>
              <a:t>Victor Hugo POEM</a:t>
            </a:r>
            <a:br>
              <a:rPr lang="en-US" sz="4800" b="1" dirty="0"/>
            </a:br>
            <a:r>
              <a:rPr lang="en-US" sz="4800" b="1" dirty="0"/>
              <a:t>Presentation-meaning</a:t>
            </a:r>
            <a:br>
              <a:rPr lang="en-US" sz="4800" b="1" dirty="0"/>
            </a:br>
            <a:endParaRPr lang="en-US" sz="4800" b="1" dirty="0"/>
          </a:p>
        </p:txBody>
      </p:sp>
      <p:sp>
        <p:nvSpPr>
          <p:cNvPr id="2" name="TextBox 1">
            <a:extLst>
              <a:ext uri="{FF2B5EF4-FFF2-40B4-BE49-F238E27FC236}">
                <a16:creationId xmlns="" xmlns:a16="http://schemas.microsoft.com/office/drawing/2014/main" id="{54FB2CBE-94A1-48A1-91C4-BC1C32D0187A}"/>
              </a:ext>
            </a:extLst>
          </p:cNvPr>
          <p:cNvSpPr txBox="1"/>
          <p:nvPr/>
        </p:nvSpPr>
        <p:spPr>
          <a:xfrm>
            <a:off x="6094412" y="1295400"/>
            <a:ext cx="6019800" cy="3748719"/>
          </a:xfrm>
          <a:prstGeom prst="rect">
            <a:avLst/>
          </a:prstGeom>
          <a:noFill/>
          <a:ln>
            <a:solidFill>
              <a:schemeClr val="bg2"/>
            </a:solidFill>
          </a:ln>
        </p:spPr>
        <p:txBody>
          <a:bodyPr wrap="square" rtlCol="0">
            <a:spAutoFit/>
          </a:bodyPr>
          <a:lstStyle/>
          <a:p>
            <a:pPr>
              <a:lnSpc>
                <a:spcPct val="90000"/>
              </a:lnSpc>
            </a:pPr>
            <a:r>
              <a:rPr lang="en-US" sz="2200" b="1" dirty="0"/>
              <a:t>How do you think Victor Hugo felt while writing about his daughter’s death?</a:t>
            </a:r>
          </a:p>
          <a:p>
            <a:pPr>
              <a:lnSpc>
                <a:spcPct val="90000"/>
              </a:lnSpc>
            </a:pPr>
            <a:endParaRPr lang="en-US" sz="2200" b="1" dirty="0"/>
          </a:p>
          <a:p>
            <a:pPr>
              <a:lnSpc>
                <a:spcPct val="90000"/>
              </a:lnSpc>
            </a:pPr>
            <a:r>
              <a:rPr lang="en-US" sz="2200" b="1" dirty="0"/>
              <a:t>How would you feel?</a:t>
            </a:r>
          </a:p>
          <a:p>
            <a:pPr>
              <a:lnSpc>
                <a:spcPct val="90000"/>
              </a:lnSpc>
            </a:pPr>
            <a:endParaRPr lang="en-US" sz="2200" b="1" dirty="0"/>
          </a:p>
          <a:p>
            <a:pPr>
              <a:lnSpc>
                <a:spcPct val="90000"/>
              </a:lnSpc>
            </a:pPr>
            <a:r>
              <a:rPr lang="en-US" sz="2200" b="1" dirty="0"/>
              <a:t>What did he mean when he stated “I know you are waiting for me?” </a:t>
            </a:r>
          </a:p>
          <a:p>
            <a:pPr>
              <a:lnSpc>
                <a:spcPct val="90000"/>
              </a:lnSpc>
            </a:pPr>
            <a:endParaRPr lang="en-US" sz="2200" b="1" dirty="0"/>
          </a:p>
          <a:p>
            <a:pPr>
              <a:lnSpc>
                <a:spcPct val="90000"/>
              </a:lnSpc>
            </a:pPr>
            <a:r>
              <a:rPr lang="en-US" sz="2200" b="1" dirty="0"/>
              <a:t>What do you think is the meaning of this poem?</a:t>
            </a:r>
          </a:p>
          <a:p>
            <a:pPr>
              <a:lnSpc>
                <a:spcPct val="90000"/>
              </a:lnSpc>
            </a:pPr>
            <a:endParaRPr lang="en-US" sz="2200" b="1" dirty="0"/>
          </a:p>
          <a:p>
            <a:pPr>
              <a:lnSpc>
                <a:spcPct val="90000"/>
              </a:lnSpc>
            </a:pPr>
            <a:endParaRPr lang="en-US" sz="2200" b="1" dirty="0" err="1"/>
          </a:p>
        </p:txBody>
      </p:sp>
      <p:sp>
        <p:nvSpPr>
          <p:cNvPr id="5" name="TextBox 4">
            <a:extLst>
              <a:ext uri="{FF2B5EF4-FFF2-40B4-BE49-F238E27FC236}">
                <a16:creationId xmlns="" xmlns:a16="http://schemas.microsoft.com/office/drawing/2014/main" id="{3BB1E07D-23C7-4054-BFDF-310610D77694}"/>
              </a:ext>
            </a:extLst>
          </p:cNvPr>
          <p:cNvSpPr txBox="1"/>
          <p:nvPr/>
        </p:nvSpPr>
        <p:spPr>
          <a:xfrm>
            <a:off x="531812" y="1295400"/>
            <a:ext cx="5410200" cy="5909310"/>
          </a:xfrm>
          <a:prstGeom prst="rect">
            <a:avLst/>
          </a:prstGeom>
          <a:noFill/>
          <a:ln>
            <a:solidFill>
              <a:schemeClr val="bg2"/>
            </a:solidFill>
          </a:ln>
        </p:spPr>
        <p:txBody>
          <a:bodyPr wrap="square" rtlCol="0">
            <a:spAutoFit/>
          </a:bodyPr>
          <a:lstStyle/>
          <a:p>
            <a:pPr>
              <a:lnSpc>
                <a:spcPct val="90000"/>
              </a:lnSpc>
            </a:pPr>
            <a:r>
              <a:rPr lang="en-US" sz="2000" b="1" dirty="0"/>
              <a:t>Tomorrow, at dawn, when the countryside is white, </a:t>
            </a:r>
          </a:p>
          <a:p>
            <a:pPr>
              <a:lnSpc>
                <a:spcPct val="90000"/>
              </a:lnSpc>
            </a:pPr>
            <a:r>
              <a:rPr lang="en-US" sz="2000" b="1" dirty="0"/>
              <a:t>I will leave. You see, I know you're waiting for me. </a:t>
            </a:r>
          </a:p>
          <a:p>
            <a:pPr>
              <a:lnSpc>
                <a:spcPct val="90000"/>
              </a:lnSpc>
            </a:pPr>
            <a:r>
              <a:rPr lang="en-US" sz="2000" b="1" dirty="0"/>
              <a:t>I will go through the forest, I will go across the mountains. </a:t>
            </a:r>
          </a:p>
          <a:p>
            <a:pPr>
              <a:lnSpc>
                <a:spcPct val="90000"/>
              </a:lnSpc>
            </a:pPr>
            <a:r>
              <a:rPr lang="en-US" sz="2000" b="1" dirty="0"/>
              <a:t>I can not stay away from you any longer.</a:t>
            </a:r>
          </a:p>
          <a:p>
            <a:pPr>
              <a:lnSpc>
                <a:spcPct val="90000"/>
              </a:lnSpc>
            </a:pPr>
            <a:r>
              <a:rPr lang="en-US" sz="2000" b="1" dirty="0"/>
              <a:t> </a:t>
            </a:r>
          </a:p>
          <a:p>
            <a:pPr>
              <a:lnSpc>
                <a:spcPct val="90000"/>
              </a:lnSpc>
            </a:pPr>
            <a:r>
              <a:rPr lang="en-US" sz="2000" b="1" dirty="0"/>
              <a:t>I will walk with my eyes fixed on my thoughts, Without seeing anything outside, without hearing any noise, </a:t>
            </a:r>
          </a:p>
          <a:p>
            <a:pPr>
              <a:lnSpc>
                <a:spcPct val="90000"/>
              </a:lnSpc>
            </a:pPr>
            <a:r>
              <a:rPr lang="en-US" sz="2000" b="1" dirty="0"/>
              <a:t>Alone, unknown, my back bowed, my hands crossed, </a:t>
            </a:r>
          </a:p>
          <a:p>
            <a:pPr>
              <a:lnSpc>
                <a:spcPct val="90000"/>
              </a:lnSpc>
            </a:pPr>
            <a:r>
              <a:rPr lang="en-US" sz="2000" b="1" dirty="0"/>
              <a:t>Sad, and the day for me will be like night. </a:t>
            </a:r>
          </a:p>
          <a:p>
            <a:pPr>
              <a:lnSpc>
                <a:spcPct val="90000"/>
              </a:lnSpc>
            </a:pPr>
            <a:endParaRPr lang="en-US" sz="2000" b="1" dirty="0"/>
          </a:p>
          <a:p>
            <a:pPr>
              <a:lnSpc>
                <a:spcPct val="90000"/>
              </a:lnSpc>
            </a:pPr>
            <a:r>
              <a:rPr lang="en-US" sz="2000" b="1" dirty="0"/>
              <a:t>I will not look at the evening gold falling, nor the sails in the distance going down to </a:t>
            </a:r>
            <a:r>
              <a:rPr lang="en-US" sz="2000" b="1" dirty="0" err="1"/>
              <a:t>Harfleur</a:t>
            </a:r>
            <a:r>
              <a:rPr lang="en-US" sz="2000" b="1" dirty="0"/>
              <a:t>, And when I come, I will put on your grave a bouquet of green holly and heather in bloom.</a:t>
            </a:r>
          </a:p>
          <a:p>
            <a:pPr>
              <a:lnSpc>
                <a:spcPct val="90000"/>
              </a:lnSpc>
            </a:pPr>
            <a:endParaRPr lang="en-US" sz="2000" b="1" dirty="0" err="1"/>
          </a:p>
        </p:txBody>
      </p:sp>
    </p:spTree>
    <p:extLst>
      <p:ext uri="{BB962C8B-B14F-4D97-AF65-F5344CB8AC3E}">
        <p14:creationId xmlns:p14="http://schemas.microsoft.com/office/powerpoint/2010/main" val="329899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812" y="152400"/>
            <a:ext cx="10409487" cy="1981200"/>
          </a:xfrm>
        </p:spPr>
        <p:txBody>
          <a:bodyPr>
            <a:normAutofit fontScale="90000"/>
          </a:bodyPr>
          <a:lstStyle/>
          <a:p>
            <a:pPr algn="ctr"/>
            <a:r>
              <a:rPr lang="en-US" sz="4800" b="1" dirty="0"/>
              <a:t>Victor Hugo POEM</a:t>
            </a:r>
            <a:br>
              <a:rPr lang="en-US" sz="4800" b="1" dirty="0"/>
            </a:br>
            <a:r>
              <a:rPr lang="en-US" sz="4800" b="1" dirty="0"/>
              <a:t>Attention-future tense</a:t>
            </a:r>
            <a:br>
              <a:rPr lang="en-US" sz="4800" b="1" dirty="0"/>
            </a:br>
            <a:endParaRPr lang="en-US" sz="4800" b="1" dirty="0"/>
          </a:p>
        </p:txBody>
      </p:sp>
      <p:sp>
        <p:nvSpPr>
          <p:cNvPr id="3" name="Content Placeholder 2"/>
          <p:cNvSpPr>
            <a:spLocks noGrp="1"/>
          </p:cNvSpPr>
          <p:nvPr>
            <p:ph sz="half" idx="1"/>
          </p:nvPr>
        </p:nvSpPr>
        <p:spPr>
          <a:xfrm>
            <a:off x="227012" y="1752600"/>
            <a:ext cx="5562601" cy="4343400"/>
          </a:xfrm>
        </p:spPr>
        <p:txBody>
          <a:bodyPr>
            <a:noAutofit/>
          </a:bodyPr>
          <a:lstStyle/>
          <a:p>
            <a:pPr marL="45720" indent="0">
              <a:buNone/>
            </a:pPr>
            <a:r>
              <a:rPr lang="en-US" sz="1800" b="1" dirty="0" err="1"/>
              <a:t>Demain</a:t>
            </a:r>
            <a:r>
              <a:rPr lang="en-US" sz="1800" b="1" dirty="0"/>
              <a:t>, </a:t>
            </a:r>
            <a:r>
              <a:rPr lang="en-US" sz="1800" b="1" dirty="0" err="1"/>
              <a:t>dès</a:t>
            </a:r>
            <a:r>
              <a:rPr lang="en-US" sz="1800" b="1" dirty="0"/>
              <a:t> </a:t>
            </a:r>
            <a:r>
              <a:rPr lang="en-US" sz="1800" b="1" dirty="0" err="1"/>
              <a:t>l'aube</a:t>
            </a:r>
            <a:r>
              <a:rPr lang="en-US" sz="1800" b="1" dirty="0"/>
              <a:t>, à </a:t>
            </a:r>
            <a:r>
              <a:rPr lang="en-US" sz="1800" b="1" dirty="0" err="1"/>
              <a:t>l'heure</a:t>
            </a:r>
            <a:r>
              <a:rPr lang="en-US" sz="1800" b="1" dirty="0"/>
              <a:t> </a:t>
            </a:r>
            <a:r>
              <a:rPr lang="en-US" sz="1800" b="1" dirty="0" err="1"/>
              <a:t>où</a:t>
            </a:r>
            <a:r>
              <a:rPr lang="en-US" sz="1800" b="1" dirty="0"/>
              <a:t> </a:t>
            </a:r>
            <a:r>
              <a:rPr lang="en-US" sz="1800" b="1" dirty="0" err="1"/>
              <a:t>blanchit</a:t>
            </a:r>
            <a:r>
              <a:rPr lang="en-US" sz="1800" b="1" dirty="0"/>
              <a:t> la </a:t>
            </a:r>
            <a:r>
              <a:rPr lang="en-US" sz="1800" b="1" dirty="0" err="1"/>
              <a:t>campagne</a:t>
            </a:r>
            <a:r>
              <a:rPr lang="en-US" sz="1800" b="1" dirty="0"/>
              <a:t>,</a:t>
            </a:r>
            <a:br>
              <a:rPr lang="en-US" sz="1800" b="1" dirty="0"/>
            </a:br>
            <a:r>
              <a:rPr lang="en-US" sz="1800" b="1" dirty="0"/>
              <a:t>Je </a:t>
            </a:r>
            <a:r>
              <a:rPr lang="en-US" sz="1800" b="1" i="1" dirty="0" err="1">
                <a:solidFill>
                  <a:srgbClr val="FF0000"/>
                </a:solidFill>
              </a:rPr>
              <a:t>partirai</a:t>
            </a:r>
            <a:r>
              <a:rPr lang="en-US" sz="1800" b="1" dirty="0"/>
              <a:t>. </a:t>
            </a:r>
            <a:r>
              <a:rPr lang="en-US" sz="1800" b="1" dirty="0" err="1"/>
              <a:t>Vois-tu</a:t>
            </a:r>
            <a:r>
              <a:rPr lang="en-US" sz="1800" b="1" dirty="0"/>
              <a:t>, je </a:t>
            </a:r>
            <a:r>
              <a:rPr lang="en-US" sz="1800" b="1" dirty="0" err="1"/>
              <a:t>sais</a:t>
            </a:r>
            <a:r>
              <a:rPr lang="en-US" sz="1800" b="1" dirty="0"/>
              <a:t> que </a:t>
            </a:r>
            <a:r>
              <a:rPr lang="en-US" sz="1800" b="1" dirty="0" err="1"/>
              <a:t>tu</a:t>
            </a:r>
            <a:r>
              <a:rPr lang="en-US" sz="1800" b="1" dirty="0"/>
              <a:t> </a:t>
            </a:r>
            <a:r>
              <a:rPr lang="en-US" sz="1800" b="1" dirty="0" err="1"/>
              <a:t>m'attends</a:t>
            </a:r>
            <a:r>
              <a:rPr lang="en-US" sz="1800" b="1" dirty="0"/>
              <a:t>.</a:t>
            </a:r>
            <a:br>
              <a:rPr lang="en-US" sz="1800" b="1" dirty="0"/>
            </a:br>
            <a:r>
              <a:rPr lang="en-US" sz="1800" b="1" dirty="0" err="1"/>
              <a:t>J'</a:t>
            </a:r>
            <a:r>
              <a:rPr lang="en-US" sz="1800" b="1" i="1" dirty="0" err="1"/>
              <a:t>irai</a:t>
            </a:r>
            <a:r>
              <a:rPr lang="en-US" sz="1800" b="1" dirty="0"/>
              <a:t> par la </a:t>
            </a:r>
            <a:r>
              <a:rPr lang="en-US" sz="1800" b="1" dirty="0" err="1"/>
              <a:t>forêt</a:t>
            </a:r>
            <a:r>
              <a:rPr lang="en-US" sz="1800" b="1" dirty="0"/>
              <a:t>, </a:t>
            </a:r>
            <a:r>
              <a:rPr lang="en-US" sz="1800" b="1" dirty="0" err="1"/>
              <a:t>j'</a:t>
            </a:r>
            <a:r>
              <a:rPr lang="en-US" sz="1800" b="1" i="1" dirty="0" err="1"/>
              <a:t>irai</a:t>
            </a:r>
            <a:r>
              <a:rPr lang="en-US" sz="1800" b="1" dirty="0"/>
              <a:t> par la </a:t>
            </a:r>
            <a:r>
              <a:rPr lang="en-US" sz="1800" b="1" dirty="0" err="1"/>
              <a:t>montagne</a:t>
            </a:r>
            <a:r>
              <a:rPr lang="en-US" sz="1800" b="1" dirty="0"/>
              <a:t>.</a:t>
            </a:r>
            <a:br>
              <a:rPr lang="en-US" sz="1800" b="1" dirty="0"/>
            </a:br>
            <a:r>
              <a:rPr lang="en-US" sz="1800" b="1" dirty="0"/>
              <a:t>Je ne </a:t>
            </a:r>
            <a:r>
              <a:rPr lang="en-US" sz="1800" b="1" dirty="0" err="1"/>
              <a:t>puis</a:t>
            </a:r>
            <a:r>
              <a:rPr lang="en-US" sz="1800" b="1" dirty="0"/>
              <a:t> </a:t>
            </a:r>
            <a:r>
              <a:rPr lang="en-US" sz="1800" b="1" dirty="0" err="1"/>
              <a:t>demeurer</a:t>
            </a:r>
            <a:r>
              <a:rPr lang="en-US" sz="1800" b="1" dirty="0"/>
              <a:t> loin de </a:t>
            </a:r>
            <a:r>
              <a:rPr lang="en-US" sz="1800" b="1" dirty="0" err="1"/>
              <a:t>toi</a:t>
            </a:r>
            <a:r>
              <a:rPr lang="en-US" sz="1800" b="1" dirty="0"/>
              <a:t> plus </a:t>
            </a:r>
            <a:r>
              <a:rPr lang="en-US" sz="1800" b="1" dirty="0" err="1"/>
              <a:t>longtemps</a:t>
            </a:r>
            <a:r>
              <a:rPr lang="en-US" sz="1800" b="1" dirty="0"/>
              <a:t>.</a:t>
            </a:r>
            <a:br>
              <a:rPr lang="en-US" sz="1800" b="1" dirty="0"/>
            </a:br>
            <a:r>
              <a:rPr lang="en-US" sz="1800" b="1" dirty="0"/>
              <a:t/>
            </a:r>
            <a:br>
              <a:rPr lang="en-US" sz="1800" b="1" dirty="0"/>
            </a:br>
            <a:r>
              <a:rPr lang="en-US" sz="1800" b="1" dirty="0"/>
              <a:t>Je </a:t>
            </a:r>
            <a:r>
              <a:rPr lang="en-US" sz="1800" b="1" i="1" dirty="0" err="1">
                <a:solidFill>
                  <a:srgbClr val="FF0000"/>
                </a:solidFill>
              </a:rPr>
              <a:t>marcherai</a:t>
            </a:r>
            <a:r>
              <a:rPr lang="en-US" sz="1800" b="1" dirty="0"/>
              <a:t> les </a:t>
            </a:r>
            <a:r>
              <a:rPr lang="en-US" sz="1800" b="1" dirty="0" err="1"/>
              <a:t>yeux</a:t>
            </a:r>
            <a:r>
              <a:rPr lang="en-US" sz="1800" b="1" dirty="0"/>
              <a:t> </a:t>
            </a:r>
            <a:r>
              <a:rPr lang="en-US" sz="1800" b="1" dirty="0" err="1"/>
              <a:t>fixés</a:t>
            </a:r>
            <a:r>
              <a:rPr lang="en-US" sz="1800" b="1" dirty="0"/>
              <a:t> sur </a:t>
            </a:r>
            <a:r>
              <a:rPr lang="en-US" sz="1800" b="1" dirty="0" err="1"/>
              <a:t>mes</a:t>
            </a:r>
            <a:r>
              <a:rPr lang="en-US" sz="1800" b="1" dirty="0"/>
              <a:t> pensées,</a:t>
            </a:r>
            <a:br>
              <a:rPr lang="en-US" sz="1800" b="1" dirty="0"/>
            </a:br>
            <a:r>
              <a:rPr lang="en-US" sz="1800" b="1" dirty="0"/>
              <a:t>Sans </a:t>
            </a:r>
            <a:r>
              <a:rPr lang="en-US" sz="1800" b="1" dirty="0" err="1"/>
              <a:t>rien</a:t>
            </a:r>
            <a:r>
              <a:rPr lang="en-US" sz="1800" b="1" dirty="0"/>
              <a:t> </a:t>
            </a:r>
            <a:r>
              <a:rPr lang="en-US" sz="1800" b="1" dirty="0" err="1"/>
              <a:t>voir</a:t>
            </a:r>
            <a:r>
              <a:rPr lang="en-US" sz="1800" b="1" dirty="0"/>
              <a:t> au dehors, sans entendre </a:t>
            </a:r>
            <a:r>
              <a:rPr lang="en-US" sz="1800" b="1" dirty="0" err="1"/>
              <a:t>aucun</a:t>
            </a:r>
            <a:r>
              <a:rPr lang="en-US" sz="1800" b="1" dirty="0"/>
              <a:t> bruit,</a:t>
            </a:r>
            <a:br>
              <a:rPr lang="en-US" sz="1800" b="1" dirty="0"/>
            </a:br>
            <a:r>
              <a:rPr lang="en-US" sz="1800" b="1" dirty="0" err="1"/>
              <a:t>Seul</a:t>
            </a:r>
            <a:r>
              <a:rPr lang="en-US" sz="1800" b="1" dirty="0"/>
              <a:t>, inconnu, le dos </a:t>
            </a:r>
            <a:r>
              <a:rPr lang="en-US" sz="1800" b="1" dirty="0" err="1"/>
              <a:t>courbé</a:t>
            </a:r>
            <a:r>
              <a:rPr lang="en-US" sz="1800" b="1" dirty="0"/>
              <a:t>, les mains </a:t>
            </a:r>
            <a:r>
              <a:rPr lang="en-US" sz="1800" b="1" dirty="0" err="1"/>
              <a:t>croisées</a:t>
            </a:r>
            <a:r>
              <a:rPr lang="en-US" sz="1800" b="1" dirty="0"/>
              <a:t>,</a:t>
            </a:r>
            <a:br>
              <a:rPr lang="en-US" sz="1800" b="1" dirty="0"/>
            </a:br>
            <a:r>
              <a:rPr lang="en-US" sz="1800" b="1" dirty="0"/>
              <a:t>Triste, et le jour pour </a:t>
            </a:r>
            <a:r>
              <a:rPr lang="en-US" sz="1800" b="1" dirty="0" err="1"/>
              <a:t>moi</a:t>
            </a:r>
            <a:r>
              <a:rPr lang="en-US" sz="1800" b="1" dirty="0"/>
              <a:t> </a:t>
            </a:r>
            <a:r>
              <a:rPr lang="en-US" sz="1800" b="1" i="1" dirty="0"/>
              <a:t>sera</a:t>
            </a:r>
            <a:r>
              <a:rPr lang="en-US" sz="1800" b="1" dirty="0"/>
              <a:t> </a:t>
            </a:r>
            <a:r>
              <a:rPr lang="en-US" sz="1800" b="1" dirty="0" err="1"/>
              <a:t>comme</a:t>
            </a:r>
            <a:r>
              <a:rPr lang="en-US" sz="1800" b="1" dirty="0"/>
              <a:t> la </a:t>
            </a:r>
            <a:r>
              <a:rPr lang="en-US" sz="1800" b="1" dirty="0" err="1"/>
              <a:t>nuit</a:t>
            </a:r>
            <a:r>
              <a:rPr lang="en-US" sz="1800" b="1" dirty="0"/>
              <a:t>.</a:t>
            </a:r>
            <a:br>
              <a:rPr lang="en-US" sz="1800" b="1" dirty="0"/>
            </a:br>
            <a:r>
              <a:rPr lang="en-US" sz="1800" b="1" dirty="0"/>
              <a:t/>
            </a:r>
            <a:br>
              <a:rPr lang="en-US" sz="1800" b="1" dirty="0"/>
            </a:br>
            <a:r>
              <a:rPr lang="en-US" sz="1800" b="1" dirty="0"/>
              <a:t>Je ne </a:t>
            </a:r>
            <a:r>
              <a:rPr lang="en-US" sz="1800" b="1" i="1" dirty="0" err="1">
                <a:solidFill>
                  <a:srgbClr val="FF0000"/>
                </a:solidFill>
              </a:rPr>
              <a:t>regarderai</a:t>
            </a:r>
            <a:r>
              <a:rPr lang="en-US" sz="1800" b="1" dirty="0"/>
              <a:t> </a:t>
            </a:r>
            <a:r>
              <a:rPr lang="en-US" sz="1800" b="1" dirty="0" err="1"/>
              <a:t>ni</a:t>
            </a:r>
            <a:r>
              <a:rPr lang="en-US" sz="1800" b="1" dirty="0"/>
              <a:t> </a:t>
            </a:r>
            <a:r>
              <a:rPr lang="en-US" sz="1800" b="1" dirty="0" err="1"/>
              <a:t>l'or</a:t>
            </a:r>
            <a:r>
              <a:rPr lang="en-US" sz="1800" b="1" dirty="0"/>
              <a:t> du </a:t>
            </a:r>
            <a:r>
              <a:rPr lang="en-US" sz="1800" b="1" dirty="0" err="1"/>
              <a:t>soir</a:t>
            </a:r>
            <a:r>
              <a:rPr lang="en-US" sz="1800" b="1" dirty="0"/>
              <a:t> qui </a:t>
            </a:r>
            <a:r>
              <a:rPr lang="en-US" sz="1800" b="1" dirty="0" err="1"/>
              <a:t>tombe</a:t>
            </a:r>
            <a:r>
              <a:rPr lang="en-US" sz="1800" b="1" dirty="0"/>
              <a:t>,</a:t>
            </a:r>
            <a:br>
              <a:rPr lang="en-US" sz="1800" b="1" dirty="0"/>
            </a:br>
            <a:r>
              <a:rPr lang="en-US" sz="1800" b="1" dirty="0"/>
              <a:t>Ni les voiles au loin descendant </a:t>
            </a:r>
            <a:r>
              <a:rPr lang="en-US" sz="1800" b="1" dirty="0" err="1"/>
              <a:t>vers</a:t>
            </a:r>
            <a:r>
              <a:rPr lang="en-US" sz="1800" b="1" dirty="0"/>
              <a:t> </a:t>
            </a:r>
            <a:r>
              <a:rPr lang="en-US" sz="1800" b="1" dirty="0" err="1"/>
              <a:t>Harfleur</a:t>
            </a:r>
            <a:r>
              <a:rPr lang="en-US" sz="1800" b="1" dirty="0"/>
              <a:t>,</a:t>
            </a:r>
            <a:br>
              <a:rPr lang="en-US" sz="1800" b="1" dirty="0"/>
            </a:br>
            <a:r>
              <a:rPr lang="en-US" sz="1800" b="1" dirty="0"/>
              <a:t>Et </a:t>
            </a:r>
            <a:r>
              <a:rPr lang="en-US" sz="1800" b="1" dirty="0" err="1"/>
              <a:t>quand</a:t>
            </a:r>
            <a:r>
              <a:rPr lang="en-US" sz="1800" b="1" dirty="0"/>
              <a:t> </a:t>
            </a:r>
            <a:r>
              <a:rPr lang="en-US" sz="1800" b="1" dirty="0" err="1"/>
              <a:t>j'</a:t>
            </a:r>
            <a:r>
              <a:rPr lang="en-US" sz="1800" b="1" i="1" dirty="0" err="1"/>
              <a:t>arriverai</a:t>
            </a:r>
            <a:r>
              <a:rPr lang="en-US" sz="1800" b="1" dirty="0"/>
              <a:t>, je </a:t>
            </a:r>
            <a:r>
              <a:rPr lang="en-US" sz="1800" b="1" i="1" dirty="0" err="1"/>
              <a:t>mettrai</a:t>
            </a:r>
            <a:r>
              <a:rPr lang="en-US" sz="1800" b="1" dirty="0"/>
              <a:t> sur ta </a:t>
            </a:r>
            <a:r>
              <a:rPr lang="en-US" sz="1800" b="1" dirty="0" err="1"/>
              <a:t>tombe</a:t>
            </a:r>
            <a:r>
              <a:rPr lang="en-US" sz="1800" b="1" dirty="0"/>
              <a:t> Un bouquet de </a:t>
            </a:r>
            <a:r>
              <a:rPr lang="en-US" sz="1800" b="1" dirty="0" err="1"/>
              <a:t>houx</a:t>
            </a:r>
            <a:r>
              <a:rPr lang="en-US" sz="1800" b="1" dirty="0"/>
              <a:t> vert et de </a:t>
            </a:r>
            <a:r>
              <a:rPr lang="en-US" sz="1800" b="1" dirty="0" err="1"/>
              <a:t>bruyère</a:t>
            </a:r>
            <a:r>
              <a:rPr lang="en-US" sz="1800" b="1" dirty="0"/>
              <a:t> </a:t>
            </a:r>
            <a:r>
              <a:rPr lang="en-US" sz="1800" b="1" dirty="0" err="1"/>
              <a:t>en</a:t>
            </a:r>
            <a:r>
              <a:rPr lang="en-US" sz="1800" b="1" dirty="0"/>
              <a:t> fleur.</a:t>
            </a:r>
          </a:p>
        </p:txBody>
      </p:sp>
      <p:sp>
        <p:nvSpPr>
          <p:cNvPr id="2" name="TextBox 1">
            <a:extLst>
              <a:ext uri="{FF2B5EF4-FFF2-40B4-BE49-F238E27FC236}">
                <a16:creationId xmlns="" xmlns:a16="http://schemas.microsoft.com/office/drawing/2014/main" id="{54FB2CBE-94A1-48A1-91C4-BC1C32D0187A}"/>
              </a:ext>
            </a:extLst>
          </p:cNvPr>
          <p:cNvSpPr txBox="1"/>
          <p:nvPr/>
        </p:nvSpPr>
        <p:spPr>
          <a:xfrm>
            <a:off x="6094412" y="1752600"/>
            <a:ext cx="6019800" cy="4829014"/>
          </a:xfrm>
          <a:prstGeom prst="rect">
            <a:avLst/>
          </a:prstGeom>
          <a:noFill/>
          <a:ln>
            <a:solidFill>
              <a:schemeClr val="bg2"/>
            </a:solidFill>
          </a:ln>
        </p:spPr>
        <p:txBody>
          <a:bodyPr wrap="square" rtlCol="0">
            <a:spAutoFit/>
          </a:bodyPr>
          <a:lstStyle/>
          <a:p>
            <a:pPr>
              <a:lnSpc>
                <a:spcPct val="90000"/>
              </a:lnSpc>
            </a:pPr>
            <a:r>
              <a:rPr lang="en-US" b="1" dirty="0"/>
              <a:t>Tomorrow, at dawn, when the countryside is white, </a:t>
            </a:r>
          </a:p>
          <a:p>
            <a:pPr>
              <a:lnSpc>
                <a:spcPct val="90000"/>
              </a:lnSpc>
            </a:pPr>
            <a:r>
              <a:rPr lang="en-US" b="1" dirty="0"/>
              <a:t>I </a:t>
            </a:r>
            <a:r>
              <a:rPr lang="en-US" b="1" i="1" dirty="0"/>
              <a:t>will leave</a:t>
            </a:r>
            <a:r>
              <a:rPr lang="en-US" b="1" dirty="0"/>
              <a:t>. You see, I know you're waiting for me. </a:t>
            </a:r>
          </a:p>
          <a:p>
            <a:pPr>
              <a:lnSpc>
                <a:spcPct val="90000"/>
              </a:lnSpc>
            </a:pPr>
            <a:r>
              <a:rPr lang="en-US" b="1" dirty="0"/>
              <a:t>I </a:t>
            </a:r>
            <a:r>
              <a:rPr lang="en-US" b="1" i="1" dirty="0"/>
              <a:t>will go </a:t>
            </a:r>
            <a:r>
              <a:rPr lang="en-US" b="1" dirty="0"/>
              <a:t>through the forest, I </a:t>
            </a:r>
            <a:r>
              <a:rPr lang="en-US" b="1" i="1" dirty="0"/>
              <a:t>will go </a:t>
            </a:r>
            <a:r>
              <a:rPr lang="en-US" b="1" dirty="0"/>
              <a:t>across the mountains. </a:t>
            </a:r>
          </a:p>
          <a:p>
            <a:pPr>
              <a:lnSpc>
                <a:spcPct val="90000"/>
              </a:lnSpc>
            </a:pPr>
            <a:r>
              <a:rPr lang="en-US" b="1" dirty="0"/>
              <a:t>I can not stay away from you any longer.</a:t>
            </a:r>
          </a:p>
          <a:p>
            <a:pPr>
              <a:lnSpc>
                <a:spcPct val="90000"/>
              </a:lnSpc>
            </a:pPr>
            <a:r>
              <a:rPr lang="en-US" b="1" dirty="0"/>
              <a:t> </a:t>
            </a:r>
          </a:p>
          <a:p>
            <a:pPr>
              <a:lnSpc>
                <a:spcPct val="90000"/>
              </a:lnSpc>
            </a:pPr>
            <a:r>
              <a:rPr lang="en-US" b="1" dirty="0"/>
              <a:t>I </a:t>
            </a:r>
            <a:r>
              <a:rPr lang="en-US" b="1" i="1" dirty="0"/>
              <a:t>will walk </a:t>
            </a:r>
            <a:r>
              <a:rPr lang="en-US" b="1" dirty="0"/>
              <a:t>with my eyes fixed on my thoughts, Without seeing anything outside, without hearing any noise, </a:t>
            </a:r>
          </a:p>
          <a:p>
            <a:pPr>
              <a:lnSpc>
                <a:spcPct val="90000"/>
              </a:lnSpc>
            </a:pPr>
            <a:r>
              <a:rPr lang="en-US" b="1" dirty="0"/>
              <a:t>Alone, unknown, my back bowed, my hands crossed, </a:t>
            </a:r>
          </a:p>
          <a:p>
            <a:pPr>
              <a:lnSpc>
                <a:spcPct val="90000"/>
              </a:lnSpc>
            </a:pPr>
            <a:r>
              <a:rPr lang="en-US" b="1" dirty="0"/>
              <a:t>Sad, and the day for me will be like night. </a:t>
            </a:r>
          </a:p>
          <a:p>
            <a:pPr>
              <a:lnSpc>
                <a:spcPct val="90000"/>
              </a:lnSpc>
            </a:pPr>
            <a:endParaRPr lang="en-US" b="1" dirty="0"/>
          </a:p>
          <a:p>
            <a:pPr>
              <a:lnSpc>
                <a:spcPct val="90000"/>
              </a:lnSpc>
            </a:pPr>
            <a:r>
              <a:rPr lang="en-US" b="1" dirty="0"/>
              <a:t>I </a:t>
            </a:r>
            <a:r>
              <a:rPr lang="en-US" b="1" i="1" dirty="0"/>
              <a:t>will not </a:t>
            </a:r>
            <a:r>
              <a:rPr lang="en-US" b="1" dirty="0"/>
              <a:t>look at the evening gold falling, nor the sails in the distance going down to </a:t>
            </a:r>
            <a:r>
              <a:rPr lang="en-US" b="1" dirty="0" err="1"/>
              <a:t>Harfleur</a:t>
            </a:r>
            <a:r>
              <a:rPr lang="en-US" b="1" dirty="0"/>
              <a:t>, And when I come, I </a:t>
            </a:r>
            <a:r>
              <a:rPr lang="en-US" b="1" i="1" dirty="0"/>
              <a:t>will put </a:t>
            </a:r>
            <a:r>
              <a:rPr lang="en-US" b="1" dirty="0"/>
              <a:t>on your grave A bouquet of green holly and heather in bloom.</a:t>
            </a:r>
          </a:p>
          <a:p>
            <a:pPr>
              <a:lnSpc>
                <a:spcPct val="90000"/>
              </a:lnSpc>
            </a:pPr>
            <a:endParaRPr lang="en-US" b="1" dirty="0"/>
          </a:p>
          <a:p>
            <a:pPr>
              <a:lnSpc>
                <a:spcPct val="90000"/>
              </a:lnSpc>
            </a:pPr>
            <a:endParaRPr lang="en-US" b="1" dirty="0" err="1"/>
          </a:p>
        </p:txBody>
      </p:sp>
    </p:spTree>
    <p:extLst>
      <p:ext uri="{BB962C8B-B14F-4D97-AF65-F5344CB8AC3E}">
        <p14:creationId xmlns:p14="http://schemas.microsoft.com/office/powerpoint/2010/main" val="198934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3212" y="2057400"/>
            <a:ext cx="5562601" cy="4343400"/>
          </a:xfrm>
        </p:spPr>
        <p:txBody>
          <a:bodyPr>
            <a:noAutofit/>
          </a:bodyPr>
          <a:lstStyle/>
          <a:p>
            <a:pPr marL="45720" indent="0">
              <a:buNone/>
            </a:pPr>
            <a:r>
              <a:rPr lang="en-US" sz="1800" b="1" dirty="0" err="1"/>
              <a:t>Demain</a:t>
            </a:r>
            <a:r>
              <a:rPr lang="en-US" sz="1800" b="1" dirty="0"/>
              <a:t>, </a:t>
            </a:r>
            <a:r>
              <a:rPr lang="en-US" sz="1800" b="1" dirty="0" err="1"/>
              <a:t>dès</a:t>
            </a:r>
            <a:r>
              <a:rPr lang="en-US" sz="1800" b="1" dirty="0"/>
              <a:t> </a:t>
            </a:r>
            <a:r>
              <a:rPr lang="en-US" sz="1800" b="1" dirty="0" err="1"/>
              <a:t>l'aube</a:t>
            </a:r>
            <a:r>
              <a:rPr lang="en-US" sz="1800" b="1" dirty="0"/>
              <a:t>, à </a:t>
            </a:r>
            <a:r>
              <a:rPr lang="en-US" sz="1800" b="1" dirty="0" err="1"/>
              <a:t>l'heure</a:t>
            </a:r>
            <a:r>
              <a:rPr lang="en-US" sz="1800" b="1" dirty="0"/>
              <a:t> </a:t>
            </a:r>
            <a:r>
              <a:rPr lang="en-US" sz="1800" b="1" dirty="0" err="1"/>
              <a:t>où</a:t>
            </a:r>
            <a:r>
              <a:rPr lang="en-US" sz="1800" b="1" dirty="0"/>
              <a:t> </a:t>
            </a:r>
            <a:r>
              <a:rPr lang="en-US" sz="1800" b="1" dirty="0" err="1"/>
              <a:t>blanchit</a:t>
            </a:r>
            <a:r>
              <a:rPr lang="en-US" sz="1800" b="1" dirty="0"/>
              <a:t> la </a:t>
            </a:r>
            <a:r>
              <a:rPr lang="en-US" sz="1800" b="1" dirty="0" err="1"/>
              <a:t>campagne</a:t>
            </a:r>
            <a:r>
              <a:rPr lang="en-US" sz="1800" b="1" dirty="0"/>
              <a:t>,</a:t>
            </a:r>
            <a:br>
              <a:rPr lang="en-US" sz="1800" b="1" dirty="0"/>
            </a:br>
            <a:r>
              <a:rPr lang="en-US" sz="1800" b="1" dirty="0"/>
              <a:t>Je </a:t>
            </a:r>
            <a:r>
              <a:rPr lang="en-US" sz="1800" b="1" i="1" dirty="0" err="1"/>
              <a:t>partirai</a:t>
            </a:r>
            <a:r>
              <a:rPr lang="en-US" sz="1800" b="1" dirty="0"/>
              <a:t>. </a:t>
            </a:r>
            <a:r>
              <a:rPr lang="en-US" sz="1800" b="1" dirty="0" err="1"/>
              <a:t>Vois-tu</a:t>
            </a:r>
            <a:r>
              <a:rPr lang="en-US" sz="1800" b="1" dirty="0"/>
              <a:t>, je </a:t>
            </a:r>
            <a:r>
              <a:rPr lang="en-US" sz="1800" b="1" dirty="0" err="1"/>
              <a:t>sais</a:t>
            </a:r>
            <a:r>
              <a:rPr lang="en-US" sz="1800" b="1" dirty="0"/>
              <a:t> que </a:t>
            </a:r>
            <a:r>
              <a:rPr lang="en-US" sz="1800" b="1" dirty="0" err="1"/>
              <a:t>tu</a:t>
            </a:r>
            <a:r>
              <a:rPr lang="en-US" sz="1800" b="1" dirty="0"/>
              <a:t> </a:t>
            </a:r>
            <a:r>
              <a:rPr lang="en-US" sz="1800" b="1" dirty="0" err="1"/>
              <a:t>m'attends</a:t>
            </a:r>
            <a:r>
              <a:rPr lang="en-US" sz="1800" b="1" dirty="0"/>
              <a:t>.</a:t>
            </a:r>
            <a:br>
              <a:rPr lang="en-US" sz="1800" b="1" dirty="0"/>
            </a:br>
            <a:r>
              <a:rPr lang="en-US" sz="1800" b="1" dirty="0" err="1"/>
              <a:t>J'</a:t>
            </a:r>
            <a:r>
              <a:rPr lang="en-US" sz="1800" b="1" i="1" dirty="0" err="1"/>
              <a:t>irai</a:t>
            </a:r>
            <a:r>
              <a:rPr lang="en-US" sz="1800" b="1" dirty="0"/>
              <a:t> par la </a:t>
            </a:r>
            <a:r>
              <a:rPr lang="en-US" sz="1800" b="1" dirty="0" err="1"/>
              <a:t>forêt</a:t>
            </a:r>
            <a:r>
              <a:rPr lang="en-US" sz="1800" b="1" dirty="0"/>
              <a:t>, </a:t>
            </a:r>
            <a:r>
              <a:rPr lang="en-US" sz="1800" b="1" dirty="0" err="1"/>
              <a:t>j'</a:t>
            </a:r>
            <a:r>
              <a:rPr lang="en-US" sz="1800" b="1" i="1" dirty="0" err="1"/>
              <a:t>irai</a:t>
            </a:r>
            <a:r>
              <a:rPr lang="en-US" sz="1800" b="1" dirty="0"/>
              <a:t> par la </a:t>
            </a:r>
            <a:r>
              <a:rPr lang="en-US" sz="1800" b="1" dirty="0" err="1"/>
              <a:t>montagne</a:t>
            </a:r>
            <a:r>
              <a:rPr lang="en-US" sz="1800" b="1" dirty="0"/>
              <a:t>.</a:t>
            </a:r>
            <a:br>
              <a:rPr lang="en-US" sz="1800" b="1" dirty="0"/>
            </a:br>
            <a:r>
              <a:rPr lang="en-US" sz="1800" b="1" dirty="0"/>
              <a:t>Je ne </a:t>
            </a:r>
            <a:r>
              <a:rPr lang="en-US" sz="1800" b="1" dirty="0" err="1"/>
              <a:t>puis</a:t>
            </a:r>
            <a:r>
              <a:rPr lang="en-US" sz="1800" b="1" dirty="0"/>
              <a:t> </a:t>
            </a:r>
            <a:r>
              <a:rPr lang="en-US" sz="1800" b="1" dirty="0" err="1"/>
              <a:t>demeurer</a:t>
            </a:r>
            <a:r>
              <a:rPr lang="en-US" sz="1800" b="1" dirty="0"/>
              <a:t> loin de </a:t>
            </a:r>
            <a:r>
              <a:rPr lang="en-US" sz="1800" b="1" dirty="0" err="1"/>
              <a:t>toi</a:t>
            </a:r>
            <a:r>
              <a:rPr lang="en-US" sz="1800" b="1" dirty="0"/>
              <a:t> plus </a:t>
            </a:r>
            <a:r>
              <a:rPr lang="en-US" sz="1800" b="1" dirty="0" err="1"/>
              <a:t>longtemps</a:t>
            </a:r>
            <a:r>
              <a:rPr lang="en-US" sz="1800" b="1" dirty="0"/>
              <a:t>.</a:t>
            </a:r>
            <a:br>
              <a:rPr lang="en-US" sz="1800" b="1" dirty="0"/>
            </a:br>
            <a:r>
              <a:rPr lang="en-US" sz="1800" b="1" dirty="0"/>
              <a:t/>
            </a:r>
            <a:br>
              <a:rPr lang="en-US" sz="1800" b="1" dirty="0"/>
            </a:br>
            <a:r>
              <a:rPr lang="en-US" sz="1800" b="1" dirty="0"/>
              <a:t>Je </a:t>
            </a:r>
            <a:r>
              <a:rPr lang="en-US" sz="1800" b="1" i="1" dirty="0" err="1"/>
              <a:t>marcherai</a:t>
            </a:r>
            <a:r>
              <a:rPr lang="en-US" sz="1800" b="1" dirty="0"/>
              <a:t> les </a:t>
            </a:r>
            <a:r>
              <a:rPr lang="en-US" sz="1800" b="1" dirty="0" err="1"/>
              <a:t>yeux</a:t>
            </a:r>
            <a:r>
              <a:rPr lang="en-US" sz="1800" b="1" dirty="0"/>
              <a:t> </a:t>
            </a:r>
            <a:r>
              <a:rPr lang="en-US" sz="1800" b="1" dirty="0" err="1"/>
              <a:t>fixés</a:t>
            </a:r>
            <a:r>
              <a:rPr lang="en-US" sz="1800" b="1" dirty="0"/>
              <a:t> sur </a:t>
            </a:r>
            <a:r>
              <a:rPr lang="en-US" sz="1800" b="1" dirty="0" err="1"/>
              <a:t>mes</a:t>
            </a:r>
            <a:r>
              <a:rPr lang="en-US" sz="1800" b="1" dirty="0"/>
              <a:t> pensées,</a:t>
            </a:r>
            <a:br>
              <a:rPr lang="en-US" sz="1800" b="1" dirty="0"/>
            </a:br>
            <a:r>
              <a:rPr lang="en-US" sz="1800" b="1" dirty="0"/>
              <a:t>Sans </a:t>
            </a:r>
            <a:r>
              <a:rPr lang="en-US" sz="1800" b="1" dirty="0" err="1"/>
              <a:t>rien</a:t>
            </a:r>
            <a:r>
              <a:rPr lang="en-US" sz="1800" b="1" dirty="0"/>
              <a:t> </a:t>
            </a:r>
            <a:r>
              <a:rPr lang="en-US" sz="1800" b="1" dirty="0" err="1"/>
              <a:t>voir</a:t>
            </a:r>
            <a:r>
              <a:rPr lang="en-US" sz="1800" b="1" dirty="0"/>
              <a:t> au dehors, sans entendre </a:t>
            </a:r>
            <a:r>
              <a:rPr lang="en-US" sz="1800" b="1" dirty="0" err="1"/>
              <a:t>aucun</a:t>
            </a:r>
            <a:r>
              <a:rPr lang="en-US" sz="1800" b="1" dirty="0"/>
              <a:t> bruit,</a:t>
            </a:r>
            <a:br>
              <a:rPr lang="en-US" sz="1800" b="1" dirty="0"/>
            </a:br>
            <a:r>
              <a:rPr lang="en-US" sz="1800" b="1" dirty="0" err="1"/>
              <a:t>Seul</a:t>
            </a:r>
            <a:r>
              <a:rPr lang="en-US" sz="1800" b="1" dirty="0"/>
              <a:t>, inconnu, le dos </a:t>
            </a:r>
            <a:r>
              <a:rPr lang="en-US" sz="1800" b="1" dirty="0" err="1"/>
              <a:t>courbé</a:t>
            </a:r>
            <a:r>
              <a:rPr lang="en-US" sz="1800" b="1" dirty="0"/>
              <a:t>, les mains </a:t>
            </a:r>
            <a:r>
              <a:rPr lang="en-US" sz="1800" b="1" dirty="0" err="1"/>
              <a:t>croisées</a:t>
            </a:r>
            <a:r>
              <a:rPr lang="en-US" sz="1800" b="1" dirty="0"/>
              <a:t>,</a:t>
            </a:r>
            <a:br>
              <a:rPr lang="en-US" sz="1800" b="1" dirty="0"/>
            </a:br>
            <a:r>
              <a:rPr lang="en-US" sz="1800" b="1" dirty="0"/>
              <a:t>Triste, et le jour pour </a:t>
            </a:r>
            <a:r>
              <a:rPr lang="en-US" sz="1800" b="1" dirty="0" err="1"/>
              <a:t>moi</a:t>
            </a:r>
            <a:r>
              <a:rPr lang="en-US" sz="1800" b="1" dirty="0"/>
              <a:t> </a:t>
            </a:r>
            <a:r>
              <a:rPr lang="en-US" sz="1800" b="1" i="1" dirty="0"/>
              <a:t>sera</a:t>
            </a:r>
            <a:r>
              <a:rPr lang="en-US" sz="1800" b="1" dirty="0"/>
              <a:t> </a:t>
            </a:r>
            <a:r>
              <a:rPr lang="en-US" sz="1800" b="1" dirty="0" err="1"/>
              <a:t>comme</a:t>
            </a:r>
            <a:r>
              <a:rPr lang="en-US" sz="1800" b="1" dirty="0"/>
              <a:t> la </a:t>
            </a:r>
            <a:r>
              <a:rPr lang="en-US" sz="1800" b="1" dirty="0" err="1"/>
              <a:t>nuit</a:t>
            </a:r>
            <a:r>
              <a:rPr lang="en-US" sz="1800" b="1" dirty="0"/>
              <a:t>.</a:t>
            </a:r>
            <a:br>
              <a:rPr lang="en-US" sz="1800" b="1" dirty="0"/>
            </a:br>
            <a:r>
              <a:rPr lang="en-US" sz="1800" b="1" dirty="0"/>
              <a:t/>
            </a:r>
            <a:br>
              <a:rPr lang="en-US" sz="1800" b="1" dirty="0"/>
            </a:br>
            <a:r>
              <a:rPr lang="en-US" sz="1800" b="1" dirty="0"/>
              <a:t>Je ne </a:t>
            </a:r>
            <a:r>
              <a:rPr lang="en-US" sz="1800" b="1" i="1" dirty="0" err="1"/>
              <a:t>regarderai</a:t>
            </a:r>
            <a:r>
              <a:rPr lang="en-US" sz="1800" b="1" dirty="0"/>
              <a:t> </a:t>
            </a:r>
            <a:r>
              <a:rPr lang="en-US" sz="1800" b="1" dirty="0" err="1"/>
              <a:t>ni</a:t>
            </a:r>
            <a:r>
              <a:rPr lang="en-US" sz="1800" b="1" dirty="0"/>
              <a:t> </a:t>
            </a:r>
            <a:r>
              <a:rPr lang="en-US" sz="1800" b="1" dirty="0" err="1"/>
              <a:t>l'or</a:t>
            </a:r>
            <a:r>
              <a:rPr lang="en-US" sz="1800" b="1" dirty="0"/>
              <a:t> du </a:t>
            </a:r>
            <a:r>
              <a:rPr lang="en-US" sz="1800" b="1" dirty="0" err="1"/>
              <a:t>soir</a:t>
            </a:r>
            <a:r>
              <a:rPr lang="en-US" sz="1800" b="1" dirty="0"/>
              <a:t> qui </a:t>
            </a:r>
            <a:r>
              <a:rPr lang="en-US" sz="1800" b="1" dirty="0" err="1"/>
              <a:t>tombe</a:t>
            </a:r>
            <a:r>
              <a:rPr lang="en-US" sz="1800" b="1" dirty="0"/>
              <a:t>,</a:t>
            </a:r>
            <a:br>
              <a:rPr lang="en-US" sz="1800" b="1" dirty="0"/>
            </a:br>
            <a:r>
              <a:rPr lang="en-US" sz="1800" b="1" dirty="0"/>
              <a:t>Ni les voiles au loin descendant </a:t>
            </a:r>
            <a:r>
              <a:rPr lang="en-US" sz="1800" b="1" dirty="0" err="1"/>
              <a:t>vers</a:t>
            </a:r>
            <a:r>
              <a:rPr lang="en-US" sz="1800" b="1" dirty="0"/>
              <a:t> </a:t>
            </a:r>
            <a:r>
              <a:rPr lang="en-US" sz="1800" b="1" dirty="0" err="1"/>
              <a:t>Harfleur</a:t>
            </a:r>
            <a:r>
              <a:rPr lang="en-US" sz="1800" b="1" dirty="0"/>
              <a:t>,</a:t>
            </a:r>
            <a:br>
              <a:rPr lang="en-US" sz="1800" b="1" dirty="0"/>
            </a:br>
            <a:r>
              <a:rPr lang="en-US" sz="1800" b="1" dirty="0"/>
              <a:t>Et </a:t>
            </a:r>
            <a:r>
              <a:rPr lang="en-US" sz="1800" b="1" dirty="0" err="1"/>
              <a:t>quand</a:t>
            </a:r>
            <a:r>
              <a:rPr lang="en-US" sz="1800" b="1" dirty="0"/>
              <a:t> </a:t>
            </a:r>
            <a:r>
              <a:rPr lang="en-US" sz="1800" b="1" dirty="0" err="1"/>
              <a:t>j'</a:t>
            </a:r>
            <a:r>
              <a:rPr lang="en-US" sz="1800" b="1" i="1" dirty="0" err="1"/>
              <a:t>arriverai</a:t>
            </a:r>
            <a:r>
              <a:rPr lang="en-US" sz="1800" b="1" dirty="0"/>
              <a:t>, je </a:t>
            </a:r>
            <a:r>
              <a:rPr lang="en-US" sz="1800" b="1" i="1" dirty="0" err="1"/>
              <a:t>mettrai</a:t>
            </a:r>
            <a:r>
              <a:rPr lang="en-US" sz="1800" b="1" dirty="0"/>
              <a:t> sur ta </a:t>
            </a:r>
            <a:r>
              <a:rPr lang="en-US" sz="1800" b="1" dirty="0" err="1"/>
              <a:t>tombe</a:t>
            </a:r>
            <a:r>
              <a:rPr lang="en-US" sz="1800" b="1" dirty="0"/>
              <a:t> Un bouquet de </a:t>
            </a:r>
            <a:r>
              <a:rPr lang="en-US" sz="1800" b="1" dirty="0" err="1"/>
              <a:t>houx</a:t>
            </a:r>
            <a:r>
              <a:rPr lang="en-US" sz="1800" b="1" dirty="0"/>
              <a:t> vert et de </a:t>
            </a:r>
            <a:r>
              <a:rPr lang="en-US" sz="1800" b="1" dirty="0" err="1"/>
              <a:t>bruyère</a:t>
            </a:r>
            <a:r>
              <a:rPr lang="en-US" sz="1800" b="1" dirty="0"/>
              <a:t> </a:t>
            </a:r>
            <a:r>
              <a:rPr lang="en-US" sz="1800" b="1" dirty="0" err="1"/>
              <a:t>en</a:t>
            </a:r>
            <a:r>
              <a:rPr lang="en-US" sz="1800" b="1" dirty="0"/>
              <a:t> fleur.</a:t>
            </a:r>
          </a:p>
        </p:txBody>
      </p:sp>
      <p:sp>
        <p:nvSpPr>
          <p:cNvPr id="2" name="TextBox 1">
            <a:extLst>
              <a:ext uri="{FF2B5EF4-FFF2-40B4-BE49-F238E27FC236}">
                <a16:creationId xmlns="" xmlns:a16="http://schemas.microsoft.com/office/drawing/2014/main" id="{54FB2CBE-94A1-48A1-91C4-BC1C32D0187A}"/>
              </a:ext>
            </a:extLst>
          </p:cNvPr>
          <p:cNvSpPr txBox="1"/>
          <p:nvPr/>
        </p:nvSpPr>
        <p:spPr>
          <a:xfrm>
            <a:off x="6143374" y="2028986"/>
            <a:ext cx="6019800" cy="4829014"/>
          </a:xfrm>
          <a:prstGeom prst="rect">
            <a:avLst/>
          </a:prstGeom>
          <a:noFill/>
          <a:ln>
            <a:solidFill>
              <a:schemeClr val="bg2"/>
            </a:solidFill>
          </a:ln>
        </p:spPr>
        <p:txBody>
          <a:bodyPr wrap="square" rtlCol="0">
            <a:spAutoFit/>
          </a:bodyPr>
          <a:lstStyle/>
          <a:p>
            <a:pPr>
              <a:lnSpc>
                <a:spcPct val="90000"/>
              </a:lnSpc>
            </a:pPr>
            <a:r>
              <a:rPr lang="en-US" b="1" dirty="0"/>
              <a:t>Tomorrow, at dawn, when the countryside is white, </a:t>
            </a:r>
          </a:p>
          <a:p>
            <a:pPr>
              <a:lnSpc>
                <a:spcPct val="90000"/>
              </a:lnSpc>
            </a:pPr>
            <a:r>
              <a:rPr lang="en-US" b="1" dirty="0"/>
              <a:t>I </a:t>
            </a:r>
            <a:r>
              <a:rPr lang="en-US" b="1" i="1" dirty="0"/>
              <a:t>will leave</a:t>
            </a:r>
            <a:r>
              <a:rPr lang="en-US" b="1" dirty="0"/>
              <a:t>. You see, I know you're waiting for me. </a:t>
            </a:r>
          </a:p>
          <a:p>
            <a:pPr>
              <a:lnSpc>
                <a:spcPct val="90000"/>
              </a:lnSpc>
            </a:pPr>
            <a:r>
              <a:rPr lang="en-US" b="1" dirty="0"/>
              <a:t>I </a:t>
            </a:r>
            <a:r>
              <a:rPr lang="en-US" b="1" i="1" dirty="0"/>
              <a:t>will go </a:t>
            </a:r>
            <a:r>
              <a:rPr lang="en-US" b="1" dirty="0"/>
              <a:t>through the forest, I </a:t>
            </a:r>
            <a:r>
              <a:rPr lang="en-US" b="1" i="1" dirty="0"/>
              <a:t>will go </a:t>
            </a:r>
            <a:r>
              <a:rPr lang="en-US" b="1" dirty="0"/>
              <a:t>across the mountains. </a:t>
            </a:r>
          </a:p>
          <a:p>
            <a:pPr>
              <a:lnSpc>
                <a:spcPct val="90000"/>
              </a:lnSpc>
            </a:pPr>
            <a:r>
              <a:rPr lang="en-US" b="1" dirty="0"/>
              <a:t>I can not stay away from you any longer.</a:t>
            </a:r>
          </a:p>
          <a:p>
            <a:pPr>
              <a:lnSpc>
                <a:spcPct val="90000"/>
              </a:lnSpc>
            </a:pPr>
            <a:r>
              <a:rPr lang="en-US" b="1" dirty="0"/>
              <a:t> </a:t>
            </a:r>
          </a:p>
          <a:p>
            <a:pPr>
              <a:lnSpc>
                <a:spcPct val="90000"/>
              </a:lnSpc>
            </a:pPr>
            <a:r>
              <a:rPr lang="en-US" b="1" dirty="0"/>
              <a:t>I </a:t>
            </a:r>
            <a:r>
              <a:rPr lang="en-US" b="1" i="1" dirty="0"/>
              <a:t>will walk </a:t>
            </a:r>
            <a:r>
              <a:rPr lang="en-US" b="1" dirty="0"/>
              <a:t>with my eyes fixed on my thoughts, Without seeing anything outside, without hearing any noise, </a:t>
            </a:r>
          </a:p>
          <a:p>
            <a:pPr>
              <a:lnSpc>
                <a:spcPct val="90000"/>
              </a:lnSpc>
            </a:pPr>
            <a:r>
              <a:rPr lang="en-US" b="1" dirty="0"/>
              <a:t>Alone, unknown, my back bowed, my hands crossed, </a:t>
            </a:r>
          </a:p>
          <a:p>
            <a:pPr>
              <a:lnSpc>
                <a:spcPct val="90000"/>
              </a:lnSpc>
            </a:pPr>
            <a:r>
              <a:rPr lang="en-US" b="1" dirty="0"/>
              <a:t>Sad, and the day for me will be like night. </a:t>
            </a:r>
          </a:p>
          <a:p>
            <a:pPr>
              <a:lnSpc>
                <a:spcPct val="90000"/>
              </a:lnSpc>
            </a:pPr>
            <a:endParaRPr lang="en-US" b="1" dirty="0"/>
          </a:p>
          <a:p>
            <a:pPr>
              <a:lnSpc>
                <a:spcPct val="90000"/>
              </a:lnSpc>
            </a:pPr>
            <a:r>
              <a:rPr lang="en-US" b="1" dirty="0"/>
              <a:t>I </a:t>
            </a:r>
            <a:r>
              <a:rPr lang="en-US" b="1" i="1" dirty="0"/>
              <a:t>will not </a:t>
            </a:r>
            <a:r>
              <a:rPr lang="en-US" b="1" dirty="0"/>
              <a:t>look at the evening gold falling, nor the sails in the distance going down to </a:t>
            </a:r>
            <a:r>
              <a:rPr lang="en-US" b="1" dirty="0" err="1"/>
              <a:t>Harfleur</a:t>
            </a:r>
            <a:r>
              <a:rPr lang="en-US" b="1" dirty="0"/>
              <a:t>, And when I come, I </a:t>
            </a:r>
            <a:r>
              <a:rPr lang="en-US" b="1" i="1" dirty="0"/>
              <a:t>will put </a:t>
            </a:r>
            <a:r>
              <a:rPr lang="en-US" b="1" dirty="0"/>
              <a:t>on your grave A bouquet of green holly and heather in bloom.</a:t>
            </a:r>
          </a:p>
          <a:p>
            <a:pPr>
              <a:lnSpc>
                <a:spcPct val="90000"/>
              </a:lnSpc>
            </a:pPr>
            <a:endParaRPr lang="en-US" b="1" dirty="0"/>
          </a:p>
          <a:p>
            <a:pPr>
              <a:lnSpc>
                <a:spcPct val="90000"/>
              </a:lnSpc>
            </a:pPr>
            <a:endParaRPr lang="en-US" b="1" dirty="0" err="1"/>
          </a:p>
        </p:txBody>
      </p:sp>
      <p:sp>
        <p:nvSpPr>
          <p:cNvPr id="6" name="Title 5">
            <a:extLst>
              <a:ext uri="{FF2B5EF4-FFF2-40B4-BE49-F238E27FC236}">
                <a16:creationId xmlns="" xmlns:a16="http://schemas.microsoft.com/office/drawing/2014/main" id="{89117531-8AA7-4B38-B06C-56EE0D6B017A}"/>
              </a:ext>
            </a:extLst>
          </p:cNvPr>
          <p:cNvSpPr>
            <a:spLocks noGrp="1"/>
          </p:cNvSpPr>
          <p:nvPr>
            <p:ph type="title"/>
          </p:nvPr>
        </p:nvSpPr>
        <p:spPr>
          <a:xfrm>
            <a:off x="303212" y="274638"/>
            <a:ext cx="11430000" cy="1325562"/>
          </a:xfrm>
        </p:spPr>
        <p:txBody>
          <a:bodyPr>
            <a:normAutofit fontScale="90000"/>
          </a:bodyPr>
          <a:lstStyle/>
          <a:p>
            <a:pPr algn="ctr"/>
            <a:r>
              <a:rPr lang="en-US" b="1" dirty="0"/>
              <a:t>Victor Hugo POEM</a:t>
            </a:r>
            <a:br>
              <a:rPr lang="en-US" b="1" dirty="0"/>
            </a:br>
            <a:r>
              <a:rPr lang="en-US" b="1" dirty="0"/>
              <a:t>Co-construct-Identify the future tense verbs</a:t>
            </a:r>
            <a:endParaRPr lang="en-US" dirty="0"/>
          </a:p>
        </p:txBody>
      </p:sp>
    </p:spTree>
    <p:extLst>
      <p:ext uri="{BB962C8B-B14F-4D97-AF65-F5344CB8AC3E}">
        <p14:creationId xmlns:p14="http://schemas.microsoft.com/office/powerpoint/2010/main" val="46947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89117531-8AA7-4B38-B06C-56EE0D6B017A}"/>
              </a:ext>
            </a:extLst>
          </p:cNvPr>
          <p:cNvSpPr>
            <a:spLocks noGrp="1"/>
          </p:cNvSpPr>
          <p:nvPr>
            <p:ph type="title"/>
          </p:nvPr>
        </p:nvSpPr>
        <p:spPr/>
        <p:txBody>
          <a:bodyPr/>
          <a:lstStyle/>
          <a:p>
            <a:pPr algn="ctr"/>
            <a:r>
              <a:rPr lang="en-US" b="1" dirty="0"/>
              <a:t>Victor Hugo POEM</a:t>
            </a:r>
            <a:br>
              <a:rPr lang="en-US" b="1" dirty="0"/>
            </a:br>
            <a:r>
              <a:rPr lang="en-US" b="1" dirty="0"/>
              <a:t>Extension Activity</a:t>
            </a:r>
            <a:endParaRPr lang="en-US" dirty="0"/>
          </a:p>
        </p:txBody>
      </p:sp>
      <p:sp>
        <p:nvSpPr>
          <p:cNvPr id="7" name="TextBox 6">
            <a:extLst>
              <a:ext uri="{FF2B5EF4-FFF2-40B4-BE49-F238E27FC236}">
                <a16:creationId xmlns="" xmlns:a16="http://schemas.microsoft.com/office/drawing/2014/main" id="{262A60E9-25AB-4791-A8C2-9C9A21C17FB0}"/>
              </a:ext>
            </a:extLst>
          </p:cNvPr>
          <p:cNvSpPr txBox="1"/>
          <p:nvPr/>
        </p:nvSpPr>
        <p:spPr>
          <a:xfrm>
            <a:off x="379412" y="1600200"/>
            <a:ext cx="5562600" cy="3108543"/>
          </a:xfrm>
          <a:prstGeom prst="rect">
            <a:avLst/>
          </a:prstGeom>
          <a:noFill/>
          <a:ln>
            <a:solidFill>
              <a:schemeClr val="bg2"/>
            </a:solidFill>
          </a:ln>
        </p:spPr>
        <p:txBody>
          <a:bodyPr wrap="square" rtlCol="0">
            <a:spAutoFit/>
          </a:bodyPr>
          <a:lstStyle/>
          <a:p>
            <a:r>
              <a:rPr lang="en-US" sz="2800" b="1" dirty="0"/>
              <a:t>Extension Activity</a:t>
            </a:r>
          </a:p>
          <a:p>
            <a:r>
              <a:rPr lang="en-US" sz="2800" b="1" dirty="0"/>
              <a:t>Write about your short-term future using the future tense.  Use 15 examples of what you think will happen in the next three years. </a:t>
            </a:r>
          </a:p>
          <a:p>
            <a:endParaRPr lang="en-US" sz="2800" b="1" dirty="0"/>
          </a:p>
        </p:txBody>
      </p:sp>
      <p:sp>
        <p:nvSpPr>
          <p:cNvPr id="8" name="TextBox 7">
            <a:extLst>
              <a:ext uri="{FF2B5EF4-FFF2-40B4-BE49-F238E27FC236}">
                <a16:creationId xmlns="" xmlns:a16="http://schemas.microsoft.com/office/drawing/2014/main" id="{125666E6-C214-4BB9-BB14-EF2E71A47A5A}"/>
              </a:ext>
            </a:extLst>
          </p:cNvPr>
          <p:cNvSpPr txBox="1"/>
          <p:nvPr/>
        </p:nvSpPr>
        <p:spPr>
          <a:xfrm>
            <a:off x="6475412" y="1600200"/>
            <a:ext cx="5562600" cy="5262979"/>
          </a:xfrm>
          <a:prstGeom prst="rect">
            <a:avLst/>
          </a:prstGeom>
          <a:noFill/>
          <a:ln>
            <a:solidFill>
              <a:schemeClr val="bg2"/>
            </a:solidFill>
          </a:ln>
        </p:spPr>
        <p:txBody>
          <a:bodyPr wrap="square" rtlCol="0">
            <a:spAutoFit/>
          </a:bodyPr>
          <a:lstStyle/>
          <a:p>
            <a:r>
              <a:rPr lang="en-US" sz="2400" b="1" dirty="0"/>
              <a:t>Things to consider:</a:t>
            </a:r>
          </a:p>
          <a:p>
            <a:pPr marL="285750" lvl="0" indent="-285750">
              <a:buFont typeface="Arial" panose="020B0604020202020204" pitchFamily="34" charset="0"/>
              <a:buChar char="•"/>
            </a:pPr>
            <a:r>
              <a:rPr lang="en-US" sz="2400" b="1" dirty="0"/>
              <a:t>What majors/minors you will have?</a:t>
            </a:r>
          </a:p>
          <a:p>
            <a:pPr marL="285750" lvl="0" indent="-285750">
              <a:buFont typeface="Arial" panose="020B0604020202020204" pitchFamily="34" charset="0"/>
              <a:buChar char="•"/>
            </a:pPr>
            <a:r>
              <a:rPr lang="en-US" sz="2400" b="1" dirty="0"/>
              <a:t>Where you will live?</a:t>
            </a:r>
          </a:p>
          <a:p>
            <a:pPr marL="285750" lvl="0" indent="-285750">
              <a:buFont typeface="Arial" panose="020B0604020202020204" pitchFamily="34" charset="0"/>
              <a:buChar char="•"/>
            </a:pPr>
            <a:r>
              <a:rPr lang="en-US" sz="2400" b="1" dirty="0"/>
              <a:t>Who will be your friends?</a:t>
            </a:r>
          </a:p>
          <a:p>
            <a:pPr marL="285750" lvl="0" indent="-285750">
              <a:buFont typeface="Arial" panose="020B0604020202020204" pitchFamily="34" charset="0"/>
              <a:buChar char="•"/>
            </a:pPr>
            <a:r>
              <a:rPr lang="en-US" sz="2400" b="1" dirty="0"/>
              <a:t>When will you graduate?</a:t>
            </a:r>
          </a:p>
          <a:p>
            <a:pPr marL="285750" lvl="0" indent="-285750">
              <a:buFont typeface="Arial" panose="020B0604020202020204" pitchFamily="34" charset="0"/>
              <a:buChar char="•"/>
            </a:pPr>
            <a:r>
              <a:rPr lang="en-US" sz="2400" b="1" dirty="0"/>
              <a:t>Will you continue on to graduate school?</a:t>
            </a:r>
          </a:p>
          <a:p>
            <a:pPr marL="285750" lvl="0" indent="-285750">
              <a:buFont typeface="Arial" panose="020B0604020202020204" pitchFamily="34" charset="0"/>
              <a:buChar char="•"/>
            </a:pPr>
            <a:r>
              <a:rPr lang="en-US" sz="2400" b="1" dirty="0"/>
              <a:t>If so, where?</a:t>
            </a:r>
          </a:p>
          <a:p>
            <a:pPr marL="285750" lvl="0" indent="-285750">
              <a:buFont typeface="Arial" panose="020B0604020202020204" pitchFamily="34" charset="0"/>
              <a:buChar char="•"/>
            </a:pPr>
            <a:r>
              <a:rPr lang="en-US" sz="2400" b="1" dirty="0"/>
              <a:t>What will be your first job?</a:t>
            </a:r>
          </a:p>
          <a:p>
            <a:pPr marL="285750" lvl="0" indent="-285750">
              <a:buFont typeface="Arial" panose="020B0604020202020204" pitchFamily="34" charset="0"/>
              <a:buChar char="•"/>
            </a:pPr>
            <a:r>
              <a:rPr lang="en-US" sz="2400" b="1" dirty="0"/>
              <a:t>What will be your career?</a:t>
            </a:r>
          </a:p>
          <a:p>
            <a:pPr marL="285750" lvl="0" indent="-285750">
              <a:buFont typeface="Arial" panose="020B0604020202020204" pitchFamily="34" charset="0"/>
              <a:buChar char="•"/>
            </a:pPr>
            <a:r>
              <a:rPr lang="en-US" sz="2400" b="1" dirty="0"/>
              <a:t>Who will you marry?</a:t>
            </a:r>
          </a:p>
          <a:p>
            <a:pPr marL="285750" lvl="0" indent="-285750">
              <a:buFont typeface="Arial" panose="020B0604020202020204" pitchFamily="34" charset="0"/>
              <a:buChar char="•"/>
            </a:pPr>
            <a:r>
              <a:rPr lang="en-US" sz="2400" b="1" dirty="0"/>
              <a:t>What will be your favorite class?</a:t>
            </a:r>
          </a:p>
          <a:p>
            <a:pPr marL="285750" indent="-285750">
              <a:buFont typeface="Arial" panose="020B0604020202020204" pitchFamily="34" charset="0"/>
              <a:buChar char="•"/>
            </a:pPr>
            <a:r>
              <a:rPr lang="en-US" sz="2400" b="1" dirty="0"/>
              <a:t>Will BYU beat the U of U in football </a:t>
            </a:r>
          </a:p>
        </p:txBody>
      </p:sp>
    </p:spTree>
    <p:extLst>
      <p:ext uri="{BB962C8B-B14F-4D97-AF65-F5344CB8AC3E}">
        <p14:creationId xmlns:p14="http://schemas.microsoft.com/office/powerpoint/2010/main" val="89179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141412" y="-15240"/>
            <a:ext cx="10134600" cy="1615440"/>
          </a:xfrm>
        </p:spPr>
        <p:txBody>
          <a:bodyPr>
            <a:normAutofit/>
          </a:bodyPr>
          <a:lstStyle/>
          <a:p>
            <a:pPr algn="ctr"/>
            <a:r>
              <a:rPr lang="en-US" sz="5400" b="1" dirty="0"/>
              <a:t>Story Telling Goal</a:t>
            </a:r>
            <a:br>
              <a:rPr lang="en-US" sz="5400" b="1" dirty="0"/>
            </a:br>
            <a:r>
              <a:rPr lang="en-US" sz="5400" b="1" dirty="0"/>
              <a:t>Intermediate vs Advanced</a:t>
            </a:r>
          </a:p>
        </p:txBody>
      </p:sp>
      <p:sp>
        <p:nvSpPr>
          <p:cNvPr id="5" name="Content Placeholder 4"/>
          <p:cNvSpPr>
            <a:spLocks noGrp="1"/>
          </p:cNvSpPr>
          <p:nvPr>
            <p:ph sz="half" idx="4294967295"/>
          </p:nvPr>
        </p:nvSpPr>
        <p:spPr>
          <a:xfrm>
            <a:off x="379412" y="1752600"/>
            <a:ext cx="11809413" cy="5105400"/>
          </a:xfrm>
        </p:spPr>
        <p:txBody>
          <a:bodyPr>
            <a:noAutofit/>
          </a:bodyPr>
          <a:lstStyle/>
          <a:p>
            <a:pPr marL="0" indent="0">
              <a:buNone/>
            </a:pPr>
            <a:r>
              <a:rPr lang="en-US" sz="4000" b="1" dirty="0"/>
              <a:t>What are some of the differences between intermediate vs advanced proficiency?</a:t>
            </a:r>
          </a:p>
          <a:p>
            <a:r>
              <a:rPr lang="en-US" sz="4000" b="1" dirty="0"/>
              <a:t>Paragraph vs Sentence level (text type)</a:t>
            </a:r>
          </a:p>
          <a:p>
            <a:r>
              <a:rPr lang="en-US" sz="4000" b="1" dirty="0"/>
              <a:t>Transitions vs choppy sentences</a:t>
            </a:r>
          </a:p>
          <a:p>
            <a:r>
              <a:rPr lang="en-US" sz="4000" b="1" dirty="0"/>
              <a:t>Functions (story telling vs  creating sentences)</a:t>
            </a:r>
          </a:p>
          <a:p>
            <a:r>
              <a:rPr lang="en-US" sz="4000" b="1" dirty="0"/>
              <a:t>Accuracy (grammar, pronunciation, vocabulary, fluency)</a:t>
            </a:r>
          </a:p>
          <a:p>
            <a:pPr marL="0" indent="0">
              <a:buNone/>
            </a:pPr>
            <a:endParaRPr lang="en-US" sz="4000" b="1" dirty="0"/>
          </a:p>
        </p:txBody>
      </p:sp>
    </p:spTree>
    <p:extLst>
      <p:ext uri="{BB962C8B-B14F-4D97-AF65-F5344CB8AC3E}">
        <p14:creationId xmlns:p14="http://schemas.microsoft.com/office/powerpoint/2010/main" val="3082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Video example-cute French girl</a:t>
            </a:r>
          </a:p>
        </p:txBody>
      </p:sp>
      <p:pic>
        <p:nvPicPr>
          <p:cNvPr id="10" name="Picture 9">
            <a:extLst>
              <a:ext uri="{FF2B5EF4-FFF2-40B4-BE49-F238E27FC236}">
                <a16:creationId xmlns="" xmlns:a16="http://schemas.microsoft.com/office/drawing/2014/main" id="{2C1A0945-F9E7-4F50-AE30-4EFE8979105A}"/>
              </a:ext>
            </a:extLst>
          </p:cNvPr>
          <p:cNvPicPr>
            <a:picLocks noChangeAspect="1"/>
          </p:cNvPicPr>
          <p:nvPr/>
        </p:nvPicPr>
        <p:blipFill>
          <a:blip r:embed="rId3"/>
          <a:stretch>
            <a:fillRect/>
          </a:stretch>
        </p:blipFill>
        <p:spPr>
          <a:xfrm>
            <a:off x="1370012" y="1828800"/>
            <a:ext cx="5715000" cy="4314825"/>
          </a:xfrm>
          <a:prstGeom prst="rect">
            <a:avLst/>
          </a:prstGeom>
        </p:spPr>
      </p:pic>
      <p:sp>
        <p:nvSpPr>
          <p:cNvPr id="11" name="Rectangle 10">
            <a:extLst>
              <a:ext uri="{FF2B5EF4-FFF2-40B4-BE49-F238E27FC236}">
                <a16:creationId xmlns="" xmlns:a16="http://schemas.microsoft.com/office/drawing/2014/main" id="{12E785C2-8D47-4ACD-8849-C1441F4B1E56}"/>
              </a:ext>
            </a:extLst>
          </p:cNvPr>
          <p:cNvSpPr/>
          <p:nvPr/>
        </p:nvSpPr>
        <p:spPr>
          <a:xfrm>
            <a:off x="7551572" y="1791478"/>
            <a:ext cx="3267241" cy="369332"/>
          </a:xfrm>
          <a:prstGeom prst="rect">
            <a:avLst/>
          </a:prstGeom>
        </p:spPr>
        <p:txBody>
          <a:bodyPr wrap="none">
            <a:spAutoFit/>
          </a:bodyPr>
          <a:lstStyle/>
          <a:p>
            <a:r>
              <a:rPr lang="en-US" dirty="0">
                <a:hlinkClick r:id="rId4"/>
              </a:rPr>
              <a:t>https://vimeo.com/2113477</a:t>
            </a:r>
            <a:endParaRPr lang="en-US" dirty="0"/>
          </a:p>
        </p:txBody>
      </p:sp>
    </p:spTree>
    <p:extLst>
      <p:ext uri="{BB962C8B-B14F-4D97-AF65-F5344CB8AC3E}">
        <p14:creationId xmlns:p14="http://schemas.microsoft.com/office/powerpoint/2010/main" val="255394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400" b="1" dirty="0"/>
              <a:t>PACE with video (see hand-out)</a:t>
            </a:r>
            <a:endParaRPr lang="en-US" sz="4400" dirty="0"/>
          </a:p>
        </p:txBody>
      </p:sp>
      <p:sp>
        <p:nvSpPr>
          <p:cNvPr id="5" name="Content Placeholder 4"/>
          <p:cNvSpPr>
            <a:spLocks noGrp="1"/>
          </p:cNvSpPr>
          <p:nvPr>
            <p:ph sz="half" idx="1"/>
          </p:nvPr>
        </p:nvSpPr>
        <p:spPr>
          <a:xfrm>
            <a:off x="1233278" y="1828800"/>
            <a:ext cx="9966534" cy="4343400"/>
          </a:xfrm>
        </p:spPr>
        <p:txBody>
          <a:bodyPr>
            <a:normAutofit/>
          </a:bodyPr>
          <a:lstStyle/>
          <a:p>
            <a:pPr marL="45720" indent="0">
              <a:buNone/>
            </a:pPr>
            <a:r>
              <a:rPr lang="en-US" sz="2800" b="1" dirty="0"/>
              <a:t>Presentation-Write a short summary (2-3 sentences) of the meaning of the assigned paragraph</a:t>
            </a:r>
          </a:p>
          <a:p>
            <a:pPr marL="45720" indent="0">
              <a:buNone/>
            </a:pPr>
            <a:r>
              <a:rPr lang="en-US" sz="2800" b="1" dirty="0"/>
              <a:t>Attention to form and structure (imperfect verb tense). Circle the number of imperfect verbs in the assigned paragraph</a:t>
            </a:r>
          </a:p>
          <a:p>
            <a:pPr marL="45720" indent="0">
              <a:buNone/>
            </a:pPr>
            <a:r>
              <a:rPr lang="en-US" sz="2800" b="1" dirty="0"/>
              <a:t>Co-construct an explanation of the imperfect verb tense</a:t>
            </a:r>
          </a:p>
          <a:p>
            <a:pPr marL="45720" indent="0">
              <a:buNone/>
            </a:pPr>
            <a:r>
              <a:rPr lang="en-US" sz="2800" b="1" dirty="0"/>
              <a:t>Extension BEP Story-write an ending to the story with at least five sentences </a:t>
            </a:r>
          </a:p>
          <a:p>
            <a:pPr marL="45720" indent="0">
              <a:buNone/>
            </a:pPr>
            <a:endParaRPr lang="en-US" sz="2800" b="1" dirty="0"/>
          </a:p>
        </p:txBody>
      </p:sp>
    </p:spTree>
    <p:extLst>
      <p:ext uri="{BB962C8B-B14F-4D97-AF65-F5344CB8AC3E}">
        <p14:creationId xmlns:p14="http://schemas.microsoft.com/office/powerpoint/2010/main" val="404019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Song-je </a:t>
            </a:r>
            <a:r>
              <a:rPr lang="en-US" b="1" dirty="0" err="1"/>
              <a:t>suis</a:t>
            </a:r>
            <a:r>
              <a:rPr lang="en-US" b="1" dirty="0"/>
              <a:t> </a:t>
            </a:r>
            <a:r>
              <a:rPr lang="en-US" b="1" dirty="0" err="1"/>
              <a:t>tombé</a:t>
            </a:r>
            <a:endParaRPr lang="en-US" b="1" dirty="0"/>
          </a:p>
        </p:txBody>
      </p:sp>
      <p:pic>
        <p:nvPicPr>
          <p:cNvPr id="2" name="Content Placeholder 1">
            <a:extLst>
              <a:ext uri="{FF2B5EF4-FFF2-40B4-BE49-F238E27FC236}">
                <a16:creationId xmlns="" xmlns:a16="http://schemas.microsoft.com/office/drawing/2014/main" id="{7D81F8DD-C105-4BA5-9914-0F1BB361DF81}"/>
              </a:ext>
            </a:extLst>
          </p:cNvPr>
          <p:cNvPicPr>
            <a:picLocks noGrp="1" noChangeAspect="1"/>
          </p:cNvPicPr>
          <p:nvPr>
            <p:ph sz="half" idx="1"/>
          </p:nvPr>
        </p:nvPicPr>
        <p:blipFill>
          <a:blip r:embed="rId3"/>
          <a:stretch>
            <a:fillRect/>
          </a:stretch>
        </p:blipFill>
        <p:spPr>
          <a:xfrm>
            <a:off x="930277" y="1828800"/>
            <a:ext cx="4995862" cy="4343400"/>
          </a:xfrm>
          <a:prstGeom prst="rect">
            <a:avLst/>
          </a:prstGeom>
        </p:spPr>
      </p:pic>
      <p:sp>
        <p:nvSpPr>
          <p:cNvPr id="5" name="Content Placeholder 4"/>
          <p:cNvSpPr>
            <a:spLocks noGrp="1"/>
          </p:cNvSpPr>
          <p:nvPr>
            <p:ph sz="half" idx="2"/>
          </p:nvPr>
        </p:nvSpPr>
        <p:spPr/>
        <p:txBody>
          <a:bodyPr/>
          <a:lstStyle/>
          <a:p>
            <a:r>
              <a:rPr lang="en-US" dirty="0">
                <a:hlinkClick r:id="rId4"/>
              </a:rPr>
              <a:t>https://www.youtube.com/watch?v=QgL_Yp7kvw8</a:t>
            </a:r>
            <a:endParaRPr lang="en-US" dirty="0"/>
          </a:p>
        </p:txBody>
      </p:sp>
    </p:spTree>
    <p:extLst>
      <p:ext uri="{BB962C8B-B14F-4D97-AF65-F5344CB8AC3E}">
        <p14:creationId xmlns:p14="http://schemas.microsoft.com/office/powerpoint/2010/main" val="260042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7614" y="-228600"/>
            <a:ext cx="9753600" cy="1325562"/>
          </a:xfrm>
        </p:spPr>
        <p:txBody>
          <a:bodyPr>
            <a:normAutofit/>
          </a:bodyPr>
          <a:lstStyle/>
          <a:p>
            <a:pPr algn="ctr"/>
            <a:r>
              <a:rPr lang="en-US" sz="4400" b="1" dirty="0"/>
              <a:t>PACE with video (see hand-out)</a:t>
            </a:r>
            <a:endParaRPr lang="en-US" sz="4400" dirty="0"/>
          </a:p>
        </p:txBody>
      </p:sp>
      <p:sp>
        <p:nvSpPr>
          <p:cNvPr id="5" name="Content Placeholder 4"/>
          <p:cNvSpPr>
            <a:spLocks noGrp="1"/>
          </p:cNvSpPr>
          <p:nvPr>
            <p:ph sz="half" idx="1"/>
          </p:nvPr>
        </p:nvSpPr>
        <p:spPr>
          <a:xfrm>
            <a:off x="1233278" y="1219200"/>
            <a:ext cx="9966534" cy="5638800"/>
          </a:xfrm>
        </p:spPr>
        <p:txBody>
          <a:bodyPr>
            <a:normAutofit lnSpcReduction="10000"/>
          </a:bodyPr>
          <a:lstStyle/>
          <a:p>
            <a:pPr marL="45720" indent="0">
              <a:buNone/>
            </a:pPr>
            <a:r>
              <a:rPr lang="en-US" b="1" dirty="0"/>
              <a:t>Presentation-Write a short summary (2-3 sentences) of the meaning of the assigned paragraph</a:t>
            </a:r>
          </a:p>
          <a:p>
            <a:pPr marL="45720" indent="0">
              <a:buNone/>
            </a:pPr>
            <a:r>
              <a:rPr lang="en-US" b="1" dirty="0"/>
              <a:t>Attention to form and structure (past tense). Examples of sentences in the passé </a:t>
            </a:r>
            <a:r>
              <a:rPr lang="en-US" b="1" dirty="0" err="1"/>
              <a:t>composé</a:t>
            </a:r>
            <a:r>
              <a:rPr lang="en-US" b="1" dirty="0"/>
              <a:t>:</a:t>
            </a:r>
          </a:p>
          <a:p>
            <a:r>
              <a:rPr lang="fr-FR" b="1" dirty="0"/>
              <a:t>J'ai oublié qui j'étais et je suis tombé</a:t>
            </a:r>
          </a:p>
          <a:p>
            <a:r>
              <a:rPr lang="en-US" b="1" dirty="0" err="1"/>
              <a:t>J'ai</a:t>
            </a:r>
            <a:r>
              <a:rPr lang="en-US" b="1" dirty="0"/>
              <a:t> vu ma vie</a:t>
            </a:r>
          </a:p>
          <a:p>
            <a:r>
              <a:rPr lang="en-US" b="1" dirty="0" err="1"/>
              <a:t>J'ai</a:t>
            </a:r>
            <a:r>
              <a:rPr lang="en-US" b="1" dirty="0"/>
              <a:t> </a:t>
            </a:r>
            <a:r>
              <a:rPr lang="en-US" b="1" dirty="0" err="1"/>
              <a:t>oublié</a:t>
            </a:r>
            <a:r>
              <a:rPr lang="en-US" b="1" dirty="0"/>
              <a:t> </a:t>
            </a:r>
            <a:r>
              <a:rPr lang="en-US" b="1" dirty="0" err="1"/>
              <a:t>l'horizon</a:t>
            </a:r>
            <a:endParaRPr lang="en-US" b="1" dirty="0"/>
          </a:p>
          <a:p>
            <a:pPr marL="45720" indent="0">
              <a:buNone/>
            </a:pPr>
            <a:r>
              <a:rPr lang="en-US" b="1" dirty="0"/>
              <a:t>Co-construct an explanation of the past tense verb</a:t>
            </a:r>
          </a:p>
          <a:p>
            <a:pPr marL="45720" indent="0">
              <a:buNone/>
            </a:pPr>
            <a:r>
              <a:rPr lang="en-US" b="1" dirty="0"/>
              <a:t>Extension A: Transcribe the missing words from the song with the correct past participle (cloze activity).</a:t>
            </a:r>
          </a:p>
          <a:p>
            <a:pPr marL="45720" indent="0">
              <a:buNone/>
            </a:pPr>
            <a:r>
              <a:rPr lang="en-US" b="1" dirty="0"/>
              <a:t>Extension B: Describe instances from your life when you have fallen down and what you did afterwards</a:t>
            </a:r>
          </a:p>
          <a:p>
            <a:pPr marL="45720" indent="0">
              <a:buNone/>
            </a:pPr>
            <a:endParaRPr lang="en-US" b="1" dirty="0"/>
          </a:p>
        </p:txBody>
      </p:sp>
    </p:spTree>
    <p:extLst>
      <p:ext uri="{BB962C8B-B14F-4D97-AF65-F5344CB8AC3E}">
        <p14:creationId xmlns:p14="http://schemas.microsoft.com/office/powerpoint/2010/main" val="3545107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Short Stories</a:t>
            </a:r>
            <a:r>
              <a:rPr lang="en-US" dirty="0" smtClean="0"/>
              <a:t>	</a:t>
            </a:r>
            <a:endParaRPr lang="en-US" dirty="0"/>
          </a:p>
        </p:txBody>
      </p:sp>
      <p:sp>
        <p:nvSpPr>
          <p:cNvPr id="3" name="Content Placeholder 2"/>
          <p:cNvSpPr>
            <a:spLocks noGrp="1"/>
          </p:cNvSpPr>
          <p:nvPr>
            <p:ph idx="1"/>
          </p:nvPr>
        </p:nvSpPr>
        <p:spPr/>
        <p:txBody>
          <a:bodyPr/>
          <a:lstStyle/>
          <a:p>
            <a:r>
              <a:rPr lang="en-US" b="1" dirty="0" smtClean="0"/>
              <a:t>Read a short story with students and have them identify grammar points as you read the story. </a:t>
            </a:r>
          </a:p>
          <a:p>
            <a:r>
              <a:rPr lang="en-US" b="1" dirty="0" smtClean="0"/>
              <a:t>Instructors give students grammar points to look for as they read the story and students identify them with the instructor while reading the story.</a:t>
            </a:r>
          </a:p>
          <a:p>
            <a:r>
              <a:rPr lang="en-US" b="1" dirty="0" smtClean="0"/>
              <a:t>Examples could be: comparisons, superlatives, verb tenses, adjective agreements, interrogatives, etc.</a:t>
            </a:r>
            <a:endParaRPr lang="en-US" b="1" dirty="0"/>
          </a:p>
        </p:txBody>
      </p:sp>
    </p:spTree>
    <p:extLst>
      <p:ext uri="{BB962C8B-B14F-4D97-AF65-F5344CB8AC3E}">
        <p14:creationId xmlns:p14="http://schemas.microsoft.com/office/powerpoint/2010/main" val="1729516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5200" b="1" dirty="0"/>
              <a:t>PACE Model</a:t>
            </a:r>
          </a:p>
        </p:txBody>
      </p:sp>
      <p:sp>
        <p:nvSpPr>
          <p:cNvPr id="2" name="Content Placeholder 1"/>
          <p:cNvSpPr>
            <a:spLocks noGrp="1"/>
          </p:cNvSpPr>
          <p:nvPr>
            <p:ph idx="1"/>
          </p:nvPr>
        </p:nvSpPr>
        <p:spPr/>
        <p:txBody>
          <a:bodyPr>
            <a:normAutofit/>
          </a:bodyPr>
          <a:lstStyle/>
          <a:p>
            <a:r>
              <a:rPr lang="en-US" sz="3600" b="1" dirty="0"/>
              <a:t>Presentation</a:t>
            </a:r>
          </a:p>
          <a:p>
            <a:r>
              <a:rPr lang="en-US" sz="3600" b="1" dirty="0"/>
              <a:t>Attention</a:t>
            </a:r>
          </a:p>
          <a:p>
            <a:r>
              <a:rPr lang="en-US" sz="3600" b="1" dirty="0"/>
              <a:t>Co-Construct</a:t>
            </a:r>
          </a:p>
          <a:p>
            <a:r>
              <a:rPr lang="en-US" sz="3600" b="1" dirty="0"/>
              <a:t>Extension activity</a:t>
            </a:r>
          </a:p>
          <a:p>
            <a:endParaRPr lang="en-US" sz="3600" b="1" dirty="0"/>
          </a:p>
        </p:txBody>
      </p:sp>
      <p:pic>
        <p:nvPicPr>
          <p:cNvPr id="4" name="Picture 3">
            <a:extLst>
              <a:ext uri="{FF2B5EF4-FFF2-40B4-BE49-F238E27FC236}">
                <a16:creationId xmlns="" xmlns:a16="http://schemas.microsoft.com/office/drawing/2014/main" id="{8B18C371-942E-48DD-8AB3-D11049A755DF}"/>
              </a:ext>
            </a:extLst>
          </p:cNvPr>
          <p:cNvPicPr>
            <a:picLocks noChangeAspect="1"/>
          </p:cNvPicPr>
          <p:nvPr/>
        </p:nvPicPr>
        <p:blipFill>
          <a:blip r:embed="rId3"/>
          <a:stretch>
            <a:fillRect/>
          </a:stretch>
        </p:blipFill>
        <p:spPr>
          <a:xfrm>
            <a:off x="6856412" y="937419"/>
            <a:ext cx="4572000" cy="4562475"/>
          </a:xfrm>
          <a:prstGeom prst="rect">
            <a:avLst/>
          </a:prstGeom>
        </p:spPr>
      </p:pic>
    </p:spTree>
    <p:extLst>
      <p:ext uri="{BB962C8B-B14F-4D97-AF65-F5344CB8AC3E}">
        <p14:creationId xmlns:p14="http://schemas.microsoft.com/office/powerpoint/2010/main" val="84695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4614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8012" y="0"/>
            <a:ext cx="9753600" cy="1066800"/>
          </a:xfrm>
        </p:spPr>
        <p:txBody>
          <a:bodyPr>
            <a:normAutofit/>
          </a:bodyPr>
          <a:lstStyle/>
          <a:p>
            <a:r>
              <a:rPr lang="en-US" sz="4400" b="1" dirty="0"/>
              <a:t>Presentation</a:t>
            </a:r>
          </a:p>
        </p:txBody>
      </p:sp>
      <p:sp>
        <p:nvSpPr>
          <p:cNvPr id="2" name="Content Placeholder 1"/>
          <p:cNvSpPr>
            <a:spLocks noGrp="1"/>
          </p:cNvSpPr>
          <p:nvPr>
            <p:ph sz="half" idx="1"/>
          </p:nvPr>
        </p:nvSpPr>
        <p:spPr>
          <a:xfrm>
            <a:off x="608012" y="1143000"/>
            <a:ext cx="5638800" cy="5135562"/>
          </a:xfrm>
        </p:spPr>
        <p:txBody>
          <a:bodyPr>
            <a:noAutofit/>
          </a:bodyPr>
          <a:lstStyle/>
          <a:p>
            <a:pPr marL="45720" indent="0">
              <a:buNone/>
            </a:pPr>
            <a:r>
              <a:rPr lang="en-US" sz="3200" b="1" dirty="0"/>
              <a:t>Examples</a:t>
            </a:r>
          </a:p>
          <a:p>
            <a:pPr marL="45720" indent="0">
              <a:buNone/>
            </a:pPr>
            <a:r>
              <a:rPr lang="en-US" sz="3200" b="1" dirty="0"/>
              <a:t>1-Poems/Fables</a:t>
            </a:r>
          </a:p>
          <a:p>
            <a:pPr marL="45720" indent="0">
              <a:buNone/>
            </a:pPr>
            <a:r>
              <a:rPr lang="en-US" sz="3200" b="1" dirty="0" smtClean="0"/>
              <a:t>2-Personal </a:t>
            </a:r>
            <a:r>
              <a:rPr lang="en-US" sz="3200" b="1" dirty="0"/>
              <a:t>stories   </a:t>
            </a:r>
          </a:p>
          <a:p>
            <a:pPr marL="45720" indent="0">
              <a:buNone/>
            </a:pPr>
            <a:r>
              <a:rPr lang="en-US" sz="3200" b="1" dirty="0"/>
              <a:t>3</a:t>
            </a:r>
            <a:r>
              <a:rPr lang="en-US" sz="3200" b="1" dirty="0" smtClean="0"/>
              <a:t>-Youtube </a:t>
            </a:r>
            <a:r>
              <a:rPr lang="en-US" sz="3200" b="1" dirty="0"/>
              <a:t>videos: (with or without subtitles)</a:t>
            </a:r>
          </a:p>
          <a:p>
            <a:pPr marL="45720" indent="0">
              <a:buNone/>
            </a:pPr>
            <a:r>
              <a:rPr lang="en-US" sz="3200" b="1" dirty="0"/>
              <a:t>4</a:t>
            </a:r>
            <a:r>
              <a:rPr lang="en-US" sz="3200" b="1" dirty="0" smtClean="0"/>
              <a:t>-Songs</a:t>
            </a:r>
            <a:endParaRPr lang="en-US" sz="3200" b="1" dirty="0"/>
          </a:p>
          <a:p>
            <a:pPr marL="45720" indent="0">
              <a:buNone/>
            </a:pPr>
            <a:r>
              <a:rPr lang="en-US" sz="3200" b="1" smtClean="0"/>
              <a:t>5</a:t>
            </a:r>
            <a:r>
              <a:rPr lang="en-US" sz="3200" b="1"/>
              <a:t>-</a:t>
            </a:r>
            <a:r>
              <a:rPr lang="en-US" sz="3200" b="1" smtClean="0"/>
              <a:t>Story </a:t>
            </a:r>
            <a:r>
              <a:rPr lang="en-US" sz="3200" b="1" dirty="0"/>
              <a:t>Telling (books &amp; short stories)</a:t>
            </a:r>
          </a:p>
          <a:p>
            <a:pPr marL="45720" indent="0">
              <a:buNone/>
            </a:pPr>
            <a:endParaRPr lang="en-US" sz="3200" b="1" dirty="0"/>
          </a:p>
        </p:txBody>
      </p:sp>
      <p:pic>
        <p:nvPicPr>
          <p:cNvPr id="6" name="Picture 5" descr="A close up of a piece of paper&#10;&#10;Description automatically generated">
            <a:extLst>
              <a:ext uri="{FF2B5EF4-FFF2-40B4-BE49-F238E27FC236}">
                <a16:creationId xmlns="" xmlns:a16="http://schemas.microsoft.com/office/drawing/2014/main" id="{0E327C82-3B78-44EC-8BF8-59458DD597A0}"/>
              </a:ext>
            </a:extLst>
          </p:cNvPr>
          <p:cNvPicPr>
            <a:picLocks noChangeAspect="1"/>
          </p:cNvPicPr>
          <p:nvPr/>
        </p:nvPicPr>
        <p:blipFill>
          <a:blip r:embed="rId3"/>
          <a:stretch>
            <a:fillRect/>
          </a:stretch>
        </p:blipFill>
        <p:spPr>
          <a:xfrm>
            <a:off x="6323012" y="457200"/>
            <a:ext cx="5486400" cy="6019800"/>
          </a:xfrm>
          <a:prstGeom prst="rect">
            <a:avLst/>
          </a:prstGeom>
        </p:spPr>
      </p:pic>
    </p:spTree>
    <p:extLst>
      <p:ext uri="{BB962C8B-B14F-4D97-AF65-F5344CB8AC3E}">
        <p14:creationId xmlns:p14="http://schemas.microsoft.com/office/powerpoint/2010/main" val="119226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200" b="1" dirty="0"/>
              <a:t>Attention</a:t>
            </a:r>
          </a:p>
        </p:txBody>
      </p:sp>
      <p:sp>
        <p:nvSpPr>
          <p:cNvPr id="3" name="Text Placeholder 2"/>
          <p:cNvSpPr>
            <a:spLocks noGrp="1"/>
          </p:cNvSpPr>
          <p:nvPr>
            <p:ph sz="half" idx="1"/>
          </p:nvPr>
        </p:nvSpPr>
        <p:spPr/>
        <p:txBody>
          <a:bodyPr>
            <a:normAutofit/>
          </a:bodyPr>
          <a:lstStyle/>
          <a:p>
            <a:pPr marL="45720" indent="0">
              <a:buNone/>
            </a:pPr>
            <a:r>
              <a:rPr lang="en-US" sz="3200" b="1" dirty="0"/>
              <a:t>The teacher focuses the students’ attention on the language form or structure through the use of images, </a:t>
            </a:r>
            <a:r>
              <a:rPr lang="en-US" sz="3200" b="1" dirty="0" err="1"/>
              <a:t>powerpoint</a:t>
            </a:r>
            <a:r>
              <a:rPr lang="en-US" sz="3200" b="1" dirty="0"/>
              <a:t> slides, songs, or highlighting a particular linguistic form.</a:t>
            </a:r>
          </a:p>
        </p:txBody>
      </p:sp>
      <p:pic>
        <p:nvPicPr>
          <p:cNvPr id="1030" name="Picture 6" descr="Image result for grammar structure">
            <a:extLst>
              <a:ext uri="{FF2B5EF4-FFF2-40B4-BE49-F238E27FC236}">
                <a16:creationId xmlns="" xmlns:a16="http://schemas.microsoft.com/office/drawing/2014/main" id="{6CD4CE9D-20E8-48F3-B9E8-63E0592FE1F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62688" y="1981200"/>
            <a:ext cx="4708525"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309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1412" y="274638"/>
            <a:ext cx="10287000" cy="1325562"/>
          </a:xfrm>
        </p:spPr>
        <p:txBody>
          <a:bodyPr>
            <a:noAutofit/>
          </a:bodyPr>
          <a:lstStyle/>
          <a:p>
            <a:r>
              <a:rPr lang="en-US" sz="4800" b="1" dirty="0"/>
              <a:t>CO-CONSTRUCT AN EXPLANATION</a:t>
            </a:r>
            <a:endParaRPr lang="en-US" sz="4800" dirty="0"/>
          </a:p>
        </p:txBody>
      </p:sp>
      <p:sp>
        <p:nvSpPr>
          <p:cNvPr id="6" name="Content Placeholder 5"/>
          <p:cNvSpPr>
            <a:spLocks noGrp="1"/>
          </p:cNvSpPr>
          <p:nvPr>
            <p:ph sz="half" idx="1"/>
          </p:nvPr>
        </p:nvSpPr>
        <p:spPr/>
        <p:txBody>
          <a:bodyPr>
            <a:noAutofit/>
          </a:bodyPr>
          <a:lstStyle/>
          <a:p>
            <a:pPr marL="45720" indent="0">
              <a:buNone/>
            </a:pPr>
            <a:r>
              <a:rPr lang="en-US" sz="2600" b="1" dirty="0"/>
              <a:t>Together, the teacher and students co-construct the grammatical explanation. The teacher provides scaffolding by using questions that guide the students to discover the structure. Students suggest the grammar rules guided by the teacher, making sure they end up with the appropriate explanation. </a:t>
            </a:r>
          </a:p>
        </p:txBody>
      </p:sp>
      <p:sp>
        <p:nvSpPr>
          <p:cNvPr id="2" name="Content Placeholder 1"/>
          <p:cNvSpPr>
            <a:spLocks noGrp="1"/>
          </p:cNvSpPr>
          <p:nvPr>
            <p:ph sz="half" idx="2"/>
          </p:nvPr>
        </p:nvSpPr>
        <p:spPr/>
        <p:txBody>
          <a:bodyPr>
            <a:normAutofit/>
          </a:bodyPr>
          <a:lstStyle/>
          <a:p>
            <a:r>
              <a:rPr lang="en-US" sz="2600" b="1" dirty="0"/>
              <a:t>When is the verb used?</a:t>
            </a:r>
          </a:p>
          <a:p>
            <a:r>
              <a:rPr lang="en-US" sz="2600" b="1" dirty="0"/>
              <a:t>Is it present, future, or past tense?</a:t>
            </a:r>
          </a:p>
          <a:p>
            <a:r>
              <a:rPr lang="en-US" sz="2600" b="1" dirty="0"/>
              <a:t>What is the ending of the verb? </a:t>
            </a:r>
          </a:p>
          <a:p>
            <a:r>
              <a:rPr lang="en-US" sz="2600" b="1" dirty="0"/>
              <a:t>How is it different from the perfect tense?</a:t>
            </a:r>
          </a:p>
          <a:p>
            <a:r>
              <a:rPr lang="en-US" sz="2600" b="1" dirty="0"/>
              <a:t>Is it used for repeated or one-time activities?</a:t>
            </a:r>
          </a:p>
          <a:p>
            <a:endParaRPr lang="en-US" sz="2600" b="1" dirty="0"/>
          </a:p>
        </p:txBody>
      </p:sp>
    </p:spTree>
    <p:extLst>
      <p:ext uri="{BB962C8B-B14F-4D97-AF65-F5344CB8AC3E}">
        <p14:creationId xmlns:p14="http://schemas.microsoft.com/office/powerpoint/2010/main" val="48973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33279" y="-304800"/>
            <a:ext cx="10287000" cy="1325562"/>
          </a:xfrm>
        </p:spPr>
        <p:txBody>
          <a:bodyPr>
            <a:noAutofit/>
          </a:bodyPr>
          <a:lstStyle/>
          <a:p>
            <a:r>
              <a:rPr lang="en-US" sz="4800" b="1" dirty="0"/>
              <a:t>EXTENSION ACTIVITY</a:t>
            </a:r>
          </a:p>
        </p:txBody>
      </p:sp>
      <p:sp>
        <p:nvSpPr>
          <p:cNvPr id="6" name="Content Placeholder 5"/>
          <p:cNvSpPr>
            <a:spLocks noGrp="1"/>
          </p:cNvSpPr>
          <p:nvPr>
            <p:ph sz="half" idx="1"/>
          </p:nvPr>
        </p:nvSpPr>
        <p:spPr>
          <a:xfrm>
            <a:off x="1267786" y="1049638"/>
            <a:ext cx="4708734" cy="2303162"/>
          </a:xfrm>
        </p:spPr>
        <p:txBody>
          <a:bodyPr>
            <a:noAutofit/>
          </a:bodyPr>
          <a:lstStyle/>
          <a:p>
            <a:pPr marL="45720" indent="0">
              <a:buNone/>
            </a:pPr>
            <a:r>
              <a:rPr lang="en-US" sz="2800" b="1" dirty="0"/>
              <a:t>Students engage in activities in which they have opportunities to use the grammatical structure they studied.  </a:t>
            </a:r>
          </a:p>
          <a:p>
            <a:pPr marL="45720" indent="0">
              <a:buNone/>
            </a:pPr>
            <a:endParaRPr lang="en-US" sz="2800" b="1" dirty="0"/>
          </a:p>
        </p:txBody>
      </p:sp>
      <p:sp>
        <p:nvSpPr>
          <p:cNvPr id="2" name="Content Placeholder 1"/>
          <p:cNvSpPr>
            <a:spLocks noGrp="1"/>
          </p:cNvSpPr>
          <p:nvPr>
            <p:ph sz="half" idx="2"/>
          </p:nvPr>
        </p:nvSpPr>
        <p:spPr>
          <a:xfrm>
            <a:off x="6349524" y="1049638"/>
            <a:ext cx="4708734" cy="5579762"/>
          </a:xfrm>
        </p:spPr>
        <p:txBody>
          <a:bodyPr>
            <a:noAutofit/>
          </a:bodyPr>
          <a:lstStyle/>
          <a:p>
            <a:r>
              <a:rPr lang="en-US" sz="2800" b="1" dirty="0"/>
              <a:t>Write a personal story</a:t>
            </a:r>
          </a:p>
          <a:p>
            <a:r>
              <a:rPr lang="en-US" sz="2800" b="1" dirty="0"/>
              <a:t>Write the conclusion of a story</a:t>
            </a:r>
          </a:p>
          <a:p>
            <a:r>
              <a:rPr lang="en-US" sz="2800" b="1" dirty="0"/>
              <a:t>Information-gap activities</a:t>
            </a:r>
          </a:p>
          <a:p>
            <a:r>
              <a:rPr lang="en-US" sz="2800" b="1" dirty="0"/>
              <a:t>Role-play situations</a:t>
            </a:r>
          </a:p>
          <a:p>
            <a:r>
              <a:rPr lang="en-US" sz="2800" b="1" dirty="0"/>
              <a:t>Paired interviews</a:t>
            </a:r>
          </a:p>
          <a:p>
            <a:r>
              <a:rPr lang="en-US" sz="2800" b="1" dirty="0"/>
              <a:t>Class surveys</a:t>
            </a:r>
          </a:p>
          <a:p>
            <a:r>
              <a:rPr lang="en-US" sz="2800" b="1" dirty="0"/>
              <a:t>Simulations</a:t>
            </a:r>
          </a:p>
          <a:p>
            <a:r>
              <a:rPr lang="en-US" sz="2800" b="1" dirty="0"/>
              <a:t>Cloze activities</a:t>
            </a:r>
          </a:p>
          <a:p>
            <a:endParaRPr lang="en-US" sz="2800" b="1" dirty="0"/>
          </a:p>
          <a:p>
            <a:endParaRPr lang="en-US" sz="2800" b="1" dirty="0"/>
          </a:p>
        </p:txBody>
      </p:sp>
      <p:pic>
        <p:nvPicPr>
          <p:cNvPr id="3074" name="Picture 2" descr="Image result for extend">
            <a:extLst>
              <a:ext uri="{FF2B5EF4-FFF2-40B4-BE49-F238E27FC236}">
                <a16:creationId xmlns="" xmlns:a16="http://schemas.microsoft.com/office/drawing/2014/main" id="{66BC3B2C-9B6F-43DB-82F2-E42AFFE7C0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6212" y="3200400"/>
            <a:ext cx="4393089"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57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4421" y="228600"/>
            <a:ext cx="9753600" cy="715962"/>
          </a:xfrm>
        </p:spPr>
        <p:txBody>
          <a:bodyPr>
            <a:noAutofit/>
          </a:bodyPr>
          <a:lstStyle/>
          <a:p>
            <a:pPr algn="ctr"/>
            <a:r>
              <a:rPr lang="en-US" sz="5200" b="1" dirty="0"/>
              <a:t>Co-Construct Question</a:t>
            </a:r>
          </a:p>
        </p:txBody>
      </p:sp>
      <p:sp>
        <p:nvSpPr>
          <p:cNvPr id="2" name="TextBox 1">
            <a:extLst>
              <a:ext uri="{FF2B5EF4-FFF2-40B4-BE49-F238E27FC236}">
                <a16:creationId xmlns="" xmlns:a16="http://schemas.microsoft.com/office/drawing/2014/main" id="{72592C74-B85D-4A7F-8953-00B04E157A25}"/>
              </a:ext>
            </a:extLst>
          </p:cNvPr>
          <p:cNvSpPr txBox="1"/>
          <p:nvPr/>
        </p:nvSpPr>
        <p:spPr>
          <a:xfrm>
            <a:off x="760412" y="1643443"/>
            <a:ext cx="4419600" cy="4524315"/>
          </a:xfrm>
          <a:prstGeom prst="rect">
            <a:avLst/>
          </a:prstGeom>
          <a:noFill/>
          <a:ln>
            <a:solidFill>
              <a:schemeClr val="bg2"/>
            </a:solidFill>
          </a:ln>
        </p:spPr>
        <p:txBody>
          <a:bodyPr wrap="square" rtlCol="0">
            <a:spAutoFit/>
          </a:bodyPr>
          <a:lstStyle/>
          <a:p>
            <a:pPr marL="342900" indent="-342900">
              <a:buFont typeface="Arial" panose="020B0604020202020204" pitchFamily="34" charset="0"/>
              <a:buChar char="•"/>
            </a:pPr>
            <a:r>
              <a:rPr lang="en-US" sz="2400" b="1" dirty="0" err="1"/>
              <a:t>D’abord</a:t>
            </a:r>
            <a:endParaRPr lang="en-US" sz="2400" b="1" dirty="0"/>
          </a:p>
          <a:p>
            <a:pPr marL="342900" indent="-342900">
              <a:buFont typeface="Arial" panose="020B0604020202020204" pitchFamily="34" charset="0"/>
              <a:buChar char="•"/>
            </a:pPr>
            <a:r>
              <a:rPr lang="en-US" sz="2400" b="1" dirty="0" err="1"/>
              <a:t>Ensuite</a:t>
            </a:r>
            <a:endParaRPr lang="en-US" sz="2400" b="1" dirty="0"/>
          </a:p>
          <a:p>
            <a:pPr marL="342900" indent="-342900">
              <a:buFont typeface="Arial" panose="020B0604020202020204" pitchFamily="34" charset="0"/>
              <a:buChar char="•"/>
            </a:pPr>
            <a:r>
              <a:rPr lang="en-US" sz="2400" b="1" dirty="0" err="1"/>
              <a:t>Puis</a:t>
            </a:r>
            <a:endParaRPr lang="en-US" sz="2400" b="1" dirty="0"/>
          </a:p>
          <a:p>
            <a:pPr marL="342900" indent="-342900">
              <a:buFont typeface="Arial" panose="020B0604020202020204" pitchFamily="34" charset="0"/>
              <a:buChar char="•"/>
            </a:pPr>
            <a:r>
              <a:rPr lang="en-US" sz="2400" b="1" dirty="0" err="1"/>
              <a:t>Donc</a:t>
            </a:r>
            <a:endParaRPr lang="en-US" sz="2400" b="1" dirty="0"/>
          </a:p>
          <a:p>
            <a:pPr marL="342900" indent="-342900">
              <a:buFont typeface="Arial" panose="020B0604020202020204" pitchFamily="34" charset="0"/>
              <a:buChar char="•"/>
            </a:pPr>
            <a:r>
              <a:rPr lang="en-US" sz="2400" b="1" dirty="0"/>
              <a:t>Après</a:t>
            </a:r>
          </a:p>
          <a:p>
            <a:pPr marL="342900" indent="-342900">
              <a:buFont typeface="Arial" panose="020B0604020202020204" pitchFamily="34" charset="0"/>
              <a:buChar char="•"/>
            </a:pPr>
            <a:r>
              <a:rPr lang="en-US" sz="2400" b="1" dirty="0" err="1"/>
              <a:t>Cependant</a:t>
            </a:r>
            <a:endParaRPr lang="en-US" sz="2400" b="1" dirty="0"/>
          </a:p>
          <a:p>
            <a:pPr marL="342900" indent="-342900">
              <a:buFont typeface="Arial" panose="020B0604020202020204" pitchFamily="34" charset="0"/>
              <a:buChar char="•"/>
            </a:pPr>
            <a:r>
              <a:rPr lang="en-US" sz="2400" b="1" dirty="0"/>
              <a:t>Et</a:t>
            </a:r>
          </a:p>
          <a:p>
            <a:pPr marL="342900" indent="-342900">
              <a:buFont typeface="Arial" panose="020B0604020202020204" pitchFamily="34" charset="0"/>
              <a:buChar char="•"/>
            </a:pPr>
            <a:r>
              <a:rPr lang="en-US" sz="2400" b="1" dirty="0" err="1"/>
              <a:t>Mais</a:t>
            </a:r>
            <a:endParaRPr lang="en-US" sz="2400" b="1" dirty="0"/>
          </a:p>
          <a:p>
            <a:pPr marL="342900" indent="-342900">
              <a:buFont typeface="Arial" panose="020B0604020202020204" pitchFamily="34" charset="0"/>
              <a:buChar char="•"/>
            </a:pPr>
            <a:r>
              <a:rPr lang="en-US" sz="2400" b="1" dirty="0" err="1"/>
              <a:t>Lorsque</a:t>
            </a:r>
            <a:endParaRPr lang="en-US" sz="2400" b="1" dirty="0"/>
          </a:p>
          <a:p>
            <a:pPr marL="342900" indent="-342900">
              <a:buFont typeface="Arial" panose="020B0604020202020204" pitchFamily="34" charset="0"/>
              <a:buChar char="•"/>
            </a:pPr>
            <a:r>
              <a:rPr lang="en-US" sz="2400" b="1" dirty="0" err="1"/>
              <a:t>Parce</a:t>
            </a:r>
            <a:r>
              <a:rPr lang="en-US" sz="2400" b="1" dirty="0"/>
              <a:t> que</a:t>
            </a:r>
          </a:p>
          <a:p>
            <a:pPr marL="342900" indent="-342900">
              <a:buFont typeface="Arial" panose="020B0604020202020204" pitchFamily="34" charset="0"/>
              <a:buChar char="•"/>
            </a:pPr>
            <a:r>
              <a:rPr lang="en-US" sz="2400" b="1" dirty="0" err="1"/>
              <a:t>Enfin</a:t>
            </a:r>
            <a:r>
              <a:rPr lang="en-US" sz="2400" b="1" dirty="0"/>
              <a:t>, </a:t>
            </a:r>
            <a:r>
              <a:rPr lang="en-US" sz="2400" b="1" dirty="0" err="1"/>
              <a:t>Finalement</a:t>
            </a:r>
            <a:endParaRPr lang="en-US" sz="2400" b="1" dirty="0"/>
          </a:p>
          <a:p>
            <a:pPr marL="342900" indent="-342900">
              <a:buFont typeface="Arial" panose="020B0604020202020204" pitchFamily="34" charset="0"/>
              <a:buChar char="•"/>
            </a:pPr>
            <a:endParaRPr lang="en-US" sz="2400" b="1" dirty="0" err="1"/>
          </a:p>
        </p:txBody>
      </p:sp>
      <p:sp>
        <p:nvSpPr>
          <p:cNvPr id="9" name="TextBox 8">
            <a:extLst>
              <a:ext uri="{FF2B5EF4-FFF2-40B4-BE49-F238E27FC236}">
                <a16:creationId xmlns="" xmlns:a16="http://schemas.microsoft.com/office/drawing/2014/main" id="{8F64C75D-9FEB-409B-9F13-B8A9ADCC3BCD}"/>
              </a:ext>
            </a:extLst>
          </p:cNvPr>
          <p:cNvSpPr txBox="1"/>
          <p:nvPr/>
        </p:nvSpPr>
        <p:spPr>
          <a:xfrm>
            <a:off x="760412" y="1019312"/>
            <a:ext cx="10896600" cy="549381"/>
          </a:xfrm>
          <a:prstGeom prst="rect">
            <a:avLst/>
          </a:prstGeom>
          <a:noFill/>
          <a:ln>
            <a:solidFill>
              <a:schemeClr val="bg2"/>
            </a:solidFill>
          </a:ln>
        </p:spPr>
        <p:txBody>
          <a:bodyPr wrap="square" rtlCol="0">
            <a:spAutoFit/>
          </a:bodyPr>
          <a:lstStyle/>
          <a:p>
            <a:pPr>
              <a:lnSpc>
                <a:spcPct val="90000"/>
              </a:lnSpc>
            </a:pPr>
            <a:r>
              <a:rPr lang="en-US" sz="3300" b="1" dirty="0"/>
              <a:t>What are some transitions that are used in the story?</a:t>
            </a:r>
          </a:p>
        </p:txBody>
      </p:sp>
      <p:sp>
        <p:nvSpPr>
          <p:cNvPr id="11" name="TextBox 10">
            <a:extLst>
              <a:ext uri="{FF2B5EF4-FFF2-40B4-BE49-F238E27FC236}">
                <a16:creationId xmlns="" xmlns:a16="http://schemas.microsoft.com/office/drawing/2014/main" id="{F06784C3-72BF-4C77-B30E-09E0C2A3CF4D}"/>
              </a:ext>
            </a:extLst>
          </p:cNvPr>
          <p:cNvSpPr txBox="1"/>
          <p:nvPr/>
        </p:nvSpPr>
        <p:spPr>
          <a:xfrm>
            <a:off x="5256212" y="1651464"/>
            <a:ext cx="4419600" cy="4524315"/>
          </a:xfrm>
          <a:prstGeom prst="rect">
            <a:avLst/>
          </a:prstGeom>
          <a:noFill/>
          <a:ln>
            <a:solidFill>
              <a:schemeClr val="bg2"/>
            </a:solidFill>
          </a:ln>
        </p:spPr>
        <p:txBody>
          <a:bodyPr wrap="square" rtlCol="0">
            <a:spAutoFit/>
          </a:bodyPr>
          <a:lstStyle/>
          <a:p>
            <a:pPr marL="342900" indent="-342900">
              <a:buFont typeface="Arial" panose="020B0604020202020204" pitchFamily="34" charset="0"/>
              <a:buChar char="•"/>
            </a:pPr>
            <a:r>
              <a:rPr lang="en-US" sz="2400" b="1" dirty="0"/>
              <a:t>First of all</a:t>
            </a:r>
          </a:p>
          <a:p>
            <a:pPr marL="342900" indent="-342900">
              <a:buFont typeface="Arial" panose="020B0604020202020204" pitchFamily="34" charset="0"/>
              <a:buChar char="•"/>
            </a:pPr>
            <a:r>
              <a:rPr lang="en-US" sz="2400" b="1" dirty="0"/>
              <a:t>Next</a:t>
            </a:r>
          </a:p>
          <a:p>
            <a:pPr marL="342900" indent="-342900">
              <a:buFont typeface="Arial" panose="020B0604020202020204" pitchFamily="34" charset="0"/>
              <a:buChar char="•"/>
            </a:pPr>
            <a:r>
              <a:rPr lang="en-US" sz="2400" b="1" dirty="0"/>
              <a:t>Then</a:t>
            </a:r>
          </a:p>
          <a:p>
            <a:pPr marL="342900" indent="-342900">
              <a:buFont typeface="Arial" panose="020B0604020202020204" pitchFamily="34" charset="0"/>
              <a:buChar char="•"/>
            </a:pPr>
            <a:r>
              <a:rPr lang="en-US" sz="2400" b="1" dirty="0"/>
              <a:t>So</a:t>
            </a:r>
          </a:p>
          <a:p>
            <a:pPr marL="342900" indent="-342900">
              <a:buFont typeface="Arial" panose="020B0604020202020204" pitchFamily="34" charset="0"/>
              <a:buChar char="•"/>
            </a:pPr>
            <a:r>
              <a:rPr lang="en-US" sz="2400" b="1" dirty="0"/>
              <a:t>After</a:t>
            </a:r>
          </a:p>
          <a:p>
            <a:pPr marL="342900" indent="-342900">
              <a:buFont typeface="Arial" panose="020B0604020202020204" pitchFamily="34" charset="0"/>
              <a:buChar char="•"/>
            </a:pPr>
            <a:r>
              <a:rPr lang="en-US" sz="2400" b="1" dirty="0"/>
              <a:t>However</a:t>
            </a:r>
          </a:p>
          <a:p>
            <a:pPr marL="342900" indent="-342900">
              <a:buFont typeface="Arial" panose="020B0604020202020204" pitchFamily="34" charset="0"/>
              <a:buChar char="•"/>
            </a:pPr>
            <a:r>
              <a:rPr lang="en-US" sz="2400" b="1" dirty="0"/>
              <a:t>And</a:t>
            </a:r>
          </a:p>
          <a:p>
            <a:pPr marL="342900" indent="-342900">
              <a:buFont typeface="Arial" panose="020B0604020202020204" pitchFamily="34" charset="0"/>
              <a:buChar char="•"/>
            </a:pPr>
            <a:r>
              <a:rPr lang="en-US" sz="2400" b="1" dirty="0"/>
              <a:t>But</a:t>
            </a:r>
          </a:p>
          <a:p>
            <a:pPr marL="342900" indent="-342900">
              <a:buFont typeface="Arial" panose="020B0604020202020204" pitchFamily="34" charset="0"/>
              <a:buChar char="•"/>
            </a:pPr>
            <a:r>
              <a:rPr lang="en-US" sz="2400" b="1" dirty="0"/>
              <a:t>When</a:t>
            </a:r>
          </a:p>
          <a:p>
            <a:pPr marL="342900" indent="-342900">
              <a:buFont typeface="Arial" panose="020B0604020202020204" pitchFamily="34" charset="0"/>
              <a:buChar char="•"/>
            </a:pPr>
            <a:r>
              <a:rPr lang="en-US" sz="2400" b="1" dirty="0"/>
              <a:t>Because</a:t>
            </a:r>
          </a:p>
          <a:p>
            <a:pPr marL="342900" indent="-342900">
              <a:buFont typeface="Arial" panose="020B0604020202020204" pitchFamily="34" charset="0"/>
              <a:buChar char="•"/>
            </a:pPr>
            <a:r>
              <a:rPr lang="en-US" sz="2400" b="1" dirty="0"/>
              <a:t>Finally, Eventually</a:t>
            </a:r>
          </a:p>
          <a:p>
            <a:pPr marL="342900" indent="-342900">
              <a:buFont typeface="Arial" panose="020B0604020202020204" pitchFamily="34" charset="0"/>
              <a:buChar char="•"/>
            </a:pPr>
            <a:endParaRPr lang="en-US" sz="2400" b="1" dirty="0" err="1"/>
          </a:p>
        </p:txBody>
      </p:sp>
    </p:spTree>
    <p:extLst>
      <p:ext uri="{BB962C8B-B14F-4D97-AF65-F5344CB8AC3E}">
        <p14:creationId xmlns:p14="http://schemas.microsoft.com/office/powerpoint/2010/main" val="149789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98513" y="-457200"/>
            <a:ext cx="10287000" cy="1325562"/>
          </a:xfrm>
        </p:spPr>
        <p:txBody>
          <a:bodyPr>
            <a:noAutofit/>
          </a:bodyPr>
          <a:lstStyle/>
          <a:p>
            <a:pPr algn="ctr"/>
            <a:r>
              <a:rPr lang="en-US" sz="4800" b="1" dirty="0"/>
              <a:t>Expansion (see hand-out)</a:t>
            </a:r>
          </a:p>
        </p:txBody>
      </p:sp>
      <p:sp>
        <p:nvSpPr>
          <p:cNvPr id="6" name="Content Placeholder 5"/>
          <p:cNvSpPr>
            <a:spLocks noGrp="1"/>
          </p:cNvSpPr>
          <p:nvPr>
            <p:ph sz="half" idx="1"/>
          </p:nvPr>
        </p:nvSpPr>
        <p:spPr>
          <a:xfrm>
            <a:off x="455612" y="868362"/>
            <a:ext cx="4191000" cy="5303838"/>
          </a:xfrm>
        </p:spPr>
        <p:txBody>
          <a:bodyPr>
            <a:noAutofit/>
          </a:bodyPr>
          <a:lstStyle/>
          <a:p>
            <a:pPr marL="45720" indent="0">
              <a:buNone/>
            </a:pPr>
            <a:r>
              <a:rPr lang="en-US" sz="2800" b="1" dirty="0"/>
              <a:t>Write a personal experience about one of the following topics:</a:t>
            </a:r>
          </a:p>
          <a:p>
            <a:r>
              <a:rPr lang="en-US" sz="2800" b="1" dirty="0"/>
              <a:t>Trip</a:t>
            </a:r>
          </a:p>
          <a:p>
            <a:r>
              <a:rPr lang="en-US" sz="2800" b="1" dirty="0"/>
              <a:t>Accident</a:t>
            </a:r>
          </a:p>
          <a:p>
            <a:r>
              <a:rPr lang="en-US" sz="2800" b="1" dirty="0"/>
              <a:t>Unusual experience</a:t>
            </a:r>
          </a:p>
          <a:p>
            <a:pPr marL="45720" indent="0">
              <a:buNone/>
            </a:pPr>
            <a:r>
              <a:rPr lang="en-US" sz="2800" b="1" dirty="0"/>
              <a:t>In the story, include at least 8-10 examples of transitions and past participles and draw a picture in each box. Practice and present it to a partner</a:t>
            </a:r>
          </a:p>
          <a:p>
            <a:pPr marL="45720" indent="0">
              <a:buNone/>
            </a:pPr>
            <a:endParaRPr lang="en-US" sz="2800" b="1" dirty="0"/>
          </a:p>
        </p:txBody>
      </p:sp>
      <p:pic>
        <p:nvPicPr>
          <p:cNvPr id="10" name="Picture 9" descr="A screenshot of a social media post&#10;&#10;Description automatically generated">
            <a:extLst>
              <a:ext uri="{FF2B5EF4-FFF2-40B4-BE49-F238E27FC236}">
                <a16:creationId xmlns="" xmlns:a16="http://schemas.microsoft.com/office/drawing/2014/main" id="{80F83C78-FD80-4E26-9F14-C20C82F0655B}"/>
              </a:ext>
            </a:extLst>
          </p:cNvPr>
          <p:cNvPicPr>
            <a:picLocks noChangeAspect="1"/>
          </p:cNvPicPr>
          <p:nvPr/>
        </p:nvPicPr>
        <p:blipFill>
          <a:blip r:embed="rId3"/>
          <a:stretch>
            <a:fillRect/>
          </a:stretch>
        </p:blipFill>
        <p:spPr>
          <a:xfrm>
            <a:off x="4646612" y="868362"/>
            <a:ext cx="7542213" cy="5989638"/>
          </a:xfrm>
          <a:prstGeom prst="rect">
            <a:avLst/>
          </a:prstGeom>
        </p:spPr>
      </p:pic>
    </p:spTree>
    <p:extLst>
      <p:ext uri="{BB962C8B-B14F-4D97-AF65-F5344CB8AC3E}">
        <p14:creationId xmlns:p14="http://schemas.microsoft.com/office/powerpoint/2010/main" val="403302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8EE52B20-18AD-433D-B8DD-9C0125728B8E}"/>
              </a:ext>
            </a:extLst>
          </p:cNvPr>
          <p:cNvSpPr txBox="1"/>
          <p:nvPr/>
        </p:nvSpPr>
        <p:spPr>
          <a:xfrm>
            <a:off x="455612" y="152400"/>
            <a:ext cx="6096000" cy="6352508"/>
          </a:xfrm>
          <a:prstGeom prst="rect">
            <a:avLst/>
          </a:prstGeom>
          <a:noFill/>
          <a:ln>
            <a:solidFill>
              <a:schemeClr val="bg2"/>
            </a:solidFill>
          </a:ln>
        </p:spPr>
        <p:txBody>
          <a:bodyPr wrap="square" rtlCol="0">
            <a:spAutoFit/>
          </a:bodyPr>
          <a:lstStyle/>
          <a:p>
            <a:pPr algn="ctr">
              <a:lnSpc>
                <a:spcPct val="90000"/>
              </a:lnSpc>
            </a:pPr>
            <a:r>
              <a:rPr lang="en-US" sz="2800" b="1" dirty="0" err="1"/>
              <a:t>Léopoldine</a:t>
            </a:r>
            <a:r>
              <a:rPr lang="en-US" sz="2800" b="1" dirty="0"/>
              <a:t> Hugo</a:t>
            </a:r>
          </a:p>
          <a:p>
            <a:pPr algn="ctr">
              <a:lnSpc>
                <a:spcPct val="90000"/>
              </a:lnSpc>
            </a:pPr>
            <a:r>
              <a:rPr lang="en-US" sz="2800" b="1" dirty="0"/>
              <a:t>(poem background)</a:t>
            </a:r>
          </a:p>
          <a:p>
            <a:pPr>
              <a:lnSpc>
                <a:spcPct val="90000"/>
              </a:lnSpc>
            </a:pPr>
            <a:r>
              <a:rPr lang="en-US" sz="2200" b="1" dirty="0"/>
              <a:t>Daughter of Victor Hugo (who wrote Les Misérables and Hunchback of Notre Dame), </a:t>
            </a:r>
            <a:r>
              <a:rPr lang="en-US" sz="2200" b="1" dirty="0" err="1"/>
              <a:t>Léopoldine</a:t>
            </a:r>
            <a:r>
              <a:rPr lang="en-US" sz="2200" b="1" dirty="0"/>
              <a:t> married Charles </a:t>
            </a:r>
            <a:r>
              <a:rPr lang="en-US" sz="2200" b="1" dirty="0" err="1"/>
              <a:t>Vacquerie</a:t>
            </a:r>
            <a:r>
              <a:rPr lang="en-US" sz="2200" b="1" dirty="0"/>
              <a:t> on 15 February 1843, but they both drowned together only a few months later, when their boat capsized on the Seine river on 4 September 1843. She was 19 years old and pregnant and she died when her wet, heavy skirts pulled her down, and her husband died trying to save her. This tragic event had a great impact on the work and personality of her father, Victor Hugo. He dedicated numerous poems to the memory of his daughter, notably </a:t>
            </a:r>
            <a:r>
              <a:rPr lang="en-US" sz="2200" b="1" dirty="0" err="1"/>
              <a:t>Demain</a:t>
            </a:r>
            <a:r>
              <a:rPr lang="en-US" sz="2200" b="1" dirty="0"/>
              <a:t> </a:t>
            </a:r>
            <a:r>
              <a:rPr lang="en-US" sz="2200" b="1" dirty="0" err="1"/>
              <a:t>dès</a:t>
            </a:r>
            <a:r>
              <a:rPr lang="en-US" sz="2200" b="1" dirty="0"/>
              <a:t> </a:t>
            </a:r>
            <a:r>
              <a:rPr lang="en-US" sz="2200" b="1" dirty="0" err="1"/>
              <a:t>l'aube</a:t>
            </a:r>
            <a:r>
              <a:rPr lang="en-US" sz="2200" b="1" dirty="0"/>
              <a:t>. Victor Hugo did not write for several years afterwards owing to the clinical depression he developed following </a:t>
            </a:r>
            <a:r>
              <a:rPr lang="en-US" sz="2200" b="1" dirty="0" err="1"/>
              <a:t>Léopoldine's</a:t>
            </a:r>
            <a:r>
              <a:rPr lang="en-US" sz="2200" b="1" dirty="0"/>
              <a:t> death.</a:t>
            </a:r>
          </a:p>
        </p:txBody>
      </p:sp>
      <p:pic>
        <p:nvPicPr>
          <p:cNvPr id="1026" name="Picture 2" descr="Image result for leopoldine hugo mort">
            <a:extLst>
              <a:ext uri="{FF2B5EF4-FFF2-40B4-BE49-F238E27FC236}">
                <a16:creationId xmlns="" xmlns:a16="http://schemas.microsoft.com/office/drawing/2014/main" id="{E475D487-E1FE-48F7-91C8-2F92B801A7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4012" y="152400"/>
            <a:ext cx="4462272" cy="601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356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country report presentation</Template>
  <TotalTime>878</TotalTime>
  <Words>1480</Words>
  <Application>Microsoft Macintosh PowerPoint</Application>
  <PresentationFormat>Custom</PresentationFormat>
  <Paragraphs>181</Paragraphs>
  <Slides>20</Slides>
  <Notes>16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20</vt:i4>
      </vt:variant>
    </vt:vector>
  </HeadingPairs>
  <TitlesOfParts>
    <vt:vector size="24" baseType="lpstr">
      <vt:lpstr>Century Gothic</vt:lpstr>
      <vt:lpstr>Arial</vt:lpstr>
      <vt:lpstr>World country report presentation</vt:lpstr>
      <vt:lpstr>Default Design</vt:lpstr>
      <vt:lpstr>PACE Model</vt:lpstr>
      <vt:lpstr>PACE Model</vt:lpstr>
      <vt:lpstr>Presentation</vt:lpstr>
      <vt:lpstr>Attention</vt:lpstr>
      <vt:lpstr>CO-CONSTRUCT AN EXPLANATION</vt:lpstr>
      <vt:lpstr>EXTENSION ACTIVITY</vt:lpstr>
      <vt:lpstr>Co-Construct Question</vt:lpstr>
      <vt:lpstr>Expansion (see hand-out)</vt:lpstr>
      <vt:lpstr>PowerPoint Presentation</vt:lpstr>
      <vt:lpstr>Victor Hugo POEM Presentation-meaning </vt:lpstr>
      <vt:lpstr>Victor Hugo POEM Attention-future tense </vt:lpstr>
      <vt:lpstr>Victor Hugo POEM Co-construct-Identify the future tense verbs</vt:lpstr>
      <vt:lpstr>Victor Hugo POEM Extension Activity</vt:lpstr>
      <vt:lpstr>Story Telling Goal Intermediate vs Advanced</vt:lpstr>
      <vt:lpstr>Video example-cute French girl</vt:lpstr>
      <vt:lpstr>PACE with video (see hand-out)</vt:lpstr>
      <vt:lpstr>Song-je suis tombé</vt:lpstr>
      <vt:lpstr>PACE with video (see hand-out)</vt:lpstr>
      <vt:lpstr>Short Stories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PACE Model</dc:title>
  <dc:creator>Dave Nielsen</dc:creator>
  <cp:lastModifiedBy>Microsoft Office User</cp:lastModifiedBy>
  <cp:revision>154</cp:revision>
  <dcterms:created xsi:type="dcterms:W3CDTF">2019-08-13T15:32:25Z</dcterms:created>
  <dcterms:modified xsi:type="dcterms:W3CDTF">2020-07-31T17:12:26Z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