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35" roundtripDataSignature="AMtx7mgGy/ZZX2oqmiQlbDT9AI8l1Iq4A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7c5375c078_2_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7c5375c078_2_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T-Chart - what should you use this for??   look at traditional vs. modern Chinese weddings.    compare and contrast</a:t>
            </a:r>
            <a:endParaRPr/>
          </a:p>
        </p:txBody>
      </p:sp>
      <p:sp>
        <p:nvSpPr>
          <p:cNvPr id="183" name="Google Shape;183;g7c5375c078_2_1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7c5375c078_0_10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7c5375c078_0_10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This can be very helpful when you are talking about </a:t>
            </a:r>
            <a:r>
              <a:rPr lang="en-US">
                <a:solidFill>
                  <a:srgbClr val="FF0000"/>
                </a:solidFill>
              </a:rPr>
              <a:t>historical or current events </a:t>
            </a:r>
            <a:r>
              <a:rPr lang="en-US"/>
              <a:t>which you should be doing in 330</a:t>
            </a:r>
            <a:endParaRPr/>
          </a:p>
          <a:p>
            <a:pPr indent="0" lvl="0" marL="0" rtl="0" algn="l">
              <a:spcBef>
                <a:spcPts val="0"/>
              </a:spcBef>
              <a:spcAft>
                <a:spcPts val="0"/>
              </a:spcAft>
              <a:buNone/>
            </a:pPr>
            <a:r>
              <a:rPr lang="en-US"/>
              <a:t>lots of different charts - one cause or two effects or three effects etc. </a:t>
            </a:r>
            <a:endParaRPr/>
          </a:p>
          <a:p>
            <a:pPr indent="0" lvl="0" marL="0" rtl="0" algn="l">
              <a:spcBef>
                <a:spcPts val="0"/>
              </a:spcBef>
              <a:spcAft>
                <a:spcPts val="0"/>
              </a:spcAft>
              <a:buNone/>
            </a:pPr>
            <a:r>
              <a:rPr lang="en-US"/>
              <a:t>google     What were the causes of the</a:t>
            </a:r>
            <a:r>
              <a:rPr lang="en-US"/>
              <a:t> bombing of Laos during the Vietnam War?</a:t>
            </a:r>
            <a:endParaRPr/>
          </a:p>
        </p:txBody>
      </p:sp>
      <p:sp>
        <p:nvSpPr>
          <p:cNvPr id="189" name="Google Shape;189;g7c5375c078_0_102: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Sometimes students</a:t>
            </a:r>
            <a:r>
              <a:rPr lang="en-US">
                <a:solidFill>
                  <a:srgbClr val="FF0000"/>
                </a:solidFill>
              </a:rPr>
              <a:t> don’t know how to have conversations/discussions - </a:t>
            </a:r>
            <a:r>
              <a:rPr lang="en-US"/>
              <a:t>they don’t know what to say in the target language so we should help them with that language - particularly at the novice or intermediate levels   - there are helpful when comes to </a:t>
            </a:r>
            <a:r>
              <a:rPr lang="en-US">
                <a:solidFill>
                  <a:srgbClr val="FF0000"/>
                </a:solidFill>
              </a:rPr>
              <a:t>communication in marriage!!    </a:t>
            </a:r>
            <a:r>
              <a:rPr lang="en-US"/>
              <a:t>                       colored sentences are in the target language.</a:t>
            </a:r>
            <a:endParaRPr/>
          </a:p>
        </p:txBody>
      </p:sp>
      <p:sp>
        <p:nvSpPr>
          <p:cNvPr id="194" name="Google Shape;19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Simple technique that teachers often forget.  </a:t>
            </a:r>
            <a:r>
              <a:rPr lang="en-US">
                <a:solidFill>
                  <a:srgbClr val="FF0000"/>
                </a:solidFill>
              </a:rPr>
              <a:t>Don’t just ask a question and have students raise their hands.</a:t>
            </a:r>
            <a:endParaRPr>
              <a:solidFill>
                <a:srgbClr val="FF0000"/>
              </a:solidFill>
            </a:endParaRPr>
          </a:p>
          <a:p>
            <a:pPr indent="0" lvl="0" marL="0" rtl="0" algn="l">
              <a:spcBef>
                <a:spcPts val="0"/>
              </a:spcBef>
              <a:spcAft>
                <a:spcPts val="0"/>
              </a:spcAft>
              <a:buNone/>
            </a:pPr>
            <a:r>
              <a:rPr lang="en-US"/>
              <a:t>Single most important way to get students to interact.   Simple - have them talk to a partner or group  - </a:t>
            </a:r>
            <a:r>
              <a:rPr lang="en-US">
                <a:solidFill>
                  <a:srgbClr val="FF0000"/>
                </a:solidFill>
              </a:rPr>
              <a:t>new partner</a:t>
            </a:r>
            <a:endParaRPr>
              <a:solidFill>
                <a:srgbClr val="FF0000"/>
              </a:solidFill>
            </a:endParaRPr>
          </a:p>
        </p:txBody>
      </p:sp>
      <p:sp>
        <p:nvSpPr>
          <p:cNvPr id="202" name="Google Shape;202;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6d8cdbe294_0_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6d8cdbe294_0_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1" name="Google Shape;211;g6d8cdbe294_0_33: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Next we’re going to talk about </a:t>
            </a:r>
            <a:r>
              <a:rPr lang="en-US">
                <a:solidFill>
                  <a:srgbClr val="FF0000"/>
                </a:solidFill>
              </a:rPr>
              <a:t>Activities that you can do with your students</a:t>
            </a:r>
            <a:r>
              <a:rPr lang="en-US"/>
              <a:t>/</a:t>
            </a:r>
            <a:endParaRPr/>
          </a:p>
          <a:p>
            <a:pPr indent="0" lvl="0" marL="0" rtl="0" algn="l">
              <a:spcBef>
                <a:spcPts val="0"/>
              </a:spcBef>
              <a:spcAft>
                <a:spcPts val="0"/>
              </a:spcAft>
              <a:buNone/>
            </a:pPr>
            <a:r>
              <a:rPr lang="en-US">
                <a:solidFill>
                  <a:srgbClr val="0000FF"/>
                </a:solidFill>
              </a:rPr>
              <a:t>You should have a variety of pair and group work.  This will keep your class interesting.</a:t>
            </a:r>
            <a:endParaRPr>
              <a:solidFill>
                <a:srgbClr val="0000FF"/>
              </a:solidFill>
            </a:endParaRPr>
          </a:p>
        </p:txBody>
      </p:sp>
      <p:sp>
        <p:nvSpPr>
          <p:cNvPr id="218" name="Google Shape;218;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Variety of</a:t>
            </a:r>
            <a:r>
              <a:rPr b="1" lang="en-US"/>
              <a:t> core activities</a:t>
            </a:r>
            <a:r>
              <a:rPr lang="en-US"/>
              <a:t> that you can do with </a:t>
            </a:r>
            <a:r>
              <a:rPr lang="en-US">
                <a:solidFill>
                  <a:srgbClr val="FF0000"/>
                </a:solidFill>
              </a:rPr>
              <a:t>any topic and any level</a:t>
            </a:r>
            <a:r>
              <a:rPr lang="en-US"/>
              <a:t>.  This may give you some ideas. </a:t>
            </a:r>
            <a:endParaRPr/>
          </a:p>
          <a:p>
            <a:pPr indent="0" lvl="0" marL="0" rtl="0" algn="l">
              <a:spcBef>
                <a:spcPts val="0"/>
              </a:spcBef>
              <a:spcAft>
                <a:spcPts val="0"/>
              </a:spcAft>
              <a:buNone/>
            </a:pPr>
            <a:r>
              <a:rPr lang="en-US"/>
              <a:t>pass out handout</a:t>
            </a:r>
            <a:endParaRPr/>
          </a:p>
          <a:p>
            <a:pPr indent="0" lvl="0" marL="0" rtl="0" algn="l">
              <a:spcBef>
                <a:spcPts val="0"/>
              </a:spcBef>
              <a:spcAft>
                <a:spcPts val="0"/>
              </a:spcAft>
              <a:buNone/>
            </a:pPr>
            <a:r>
              <a:t/>
            </a:r>
            <a:endParaRPr/>
          </a:p>
        </p:txBody>
      </p:sp>
      <p:sp>
        <p:nvSpPr>
          <p:cNvPr id="225" name="Google Shape;225;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don’t always stay with the </a:t>
            </a:r>
            <a:r>
              <a:rPr lang="en-US">
                <a:solidFill>
                  <a:srgbClr val="FF0000"/>
                </a:solidFill>
              </a:rPr>
              <a:t>same partner - change</a:t>
            </a:r>
            <a:endParaRPr>
              <a:solidFill>
                <a:srgbClr val="FF0000"/>
              </a:solidFill>
            </a:endParaRPr>
          </a:p>
        </p:txBody>
      </p:sp>
      <p:sp>
        <p:nvSpPr>
          <p:cNvPr id="233" name="Google Shape;23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2" name="Shape 242"/>
        <p:cNvGrpSpPr/>
        <p:nvPr/>
      </p:nvGrpSpPr>
      <p:grpSpPr>
        <a:xfrm>
          <a:off x="0" y="0"/>
          <a:ext cx="0" cy="0"/>
          <a:chOff x="0" y="0"/>
          <a:chExt cx="0" cy="0"/>
        </a:xfrm>
      </p:grpSpPr>
      <p:sp>
        <p:nvSpPr>
          <p:cNvPr id="243" name="Google Shape;243;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 name="Google Shape;244;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After CI - have students use the language.   </a:t>
            </a:r>
            <a:r>
              <a:rPr lang="en-US">
                <a:solidFill>
                  <a:srgbClr val="FF0000"/>
                </a:solidFill>
              </a:rPr>
              <a:t>Always model first – don’t need to use English.</a:t>
            </a:r>
            <a:r>
              <a:rPr lang="en-US"/>
              <a:t> -  pictures/ sentence-frames</a:t>
            </a:r>
            <a:endParaRPr>
              <a:solidFill>
                <a:srgbClr val="FF0000"/>
              </a:solidFill>
            </a:endParaRPr>
          </a:p>
          <a:p>
            <a:pPr indent="0" lvl="0" marL="0" rtl="0" algn="l">
              <a:spcBef>
                <a:spcPts val="0"/>
              </a:spcBef>
              <a:spcAft>
                <a:spcPts val="0"/>
              </a:spcAft>
              <a:buNone/>
            </a:pPr>
            <a:r>
              <a:rPr lang="en-US">
                <a:solidFill>
                  <a:srgbClr val="FF0000"/>
                </a:solidFill>
              </a:rPr>
              <a:t> </a:t>
            </a:r>
            <a:r>
              <a:rPr lang="en-US">
                <a:solidFill>
                  <a:srgbClr val="0000FF"/>
                </a:solidFill>
              </a:rPr>
              <a:t>Sometimes it’s OK to use English if you have a lot of instructions like in a role play activity     </a:t>
            </a:r>
            <a:endParaRPr>
              <a:solidFill>
                <a:srgbClr val="0000FF"/>
              </a:solidFill>
            </a:endParaRPr>
          </a:p>
          <a:p>
            <a:pPr indent="0" lvl="0" marL="0" rtl="0" algn="l">
              <a:spcBef>
                <a:spcPts val="0"/>
              </a:spcBef>
              <a:spcAft>
                <a:spcPts val="0"/>
              </a:spcAft>
              <a:buNone/>
            </a:pPr>
            <a:r>
              <a:rPr lang="en-US"/>
              <a:t>Happy to come to your class and help you</a:t>
            </a:r>
            <a:endParaRPr/>
          </a:p>
        </p:txBody>
      </p:sp>
      <p:sp>
        <p:nvSpPr>
          <p:cNvPr id="245" name="Google Shape;245;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Google Shape;251;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a:t>Students given task - each have some of the information needed to accomplish the task - must talk together.  (Gap)</a:t>
            </a:r>
            <a:endParaRPr b="1"/>
          </a:p>
          <a:p>
            <a:pPr indent="0" lvl="0" marL="0" rtl="0" algn="l">
              <a:spcBef>
                <a:spcPts val="0"/>
              </a:spcBef>
              <a:spcAft>
                <a:spcPts val="0"/>
              </a:spcAft>
              <a:buNone/>
            </a:pPr>
            <a:r>
              <a:rPr b="1" lang="en-US"/>
              <a:t>Also Cultural            </a:t>
            </a:r>
            <a:r>
              <a:rPr b="1" lang="en-US">
                <a:solidFill>
                  <a:srgbClr val="FF0000"/>
                </a:solidFill>
              </a:rPr>
              <a:t>reviewed how to say the numbers and ask the questions before</a:t>
            </a:r>
            <a:endParaRPr b="1">
              <a:solidFill>
                <a:srgbClr val="FF0000"/>
              </a:solidFill>
            </a:endParaRPr>
          </a:p>
        </p:txBody>
      </p:sp>
      <p:sp>
        <p:nvSpPr>
          <p:cNvPr id="253" name="Google Shape;253;p1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Why???                    Getting our students to talk is really important because </a:t>
            </a:r>
            <a:r>
              <a:rPr lang="en-US">
                <a:solidFill>
                  <a:srgbClr val="FF0000"/>
                </a:solidFill>
              </a:rPr>
              <a:t>we build eve</a:t>
            </a:r>
            <a:r>
              <a:rPr lang="en-US"/>
              <a:t>ryt</a:t>
            </a:r>
            <a:r>
              <a:rPr lang="en-US"/>
              <a:t>hing on this. </a:t>
            </a:r>
            <a:endParaRPr/>
          </a:p>
          <a:p>
            <a:pPr indent="0" lvl="0" marL="0" rtl="0" algn="l">
              <a:spcBef>
                <a:spcPts val="0"/>
              </a:spcBef>
              <a:spcAft>
                <a:spcPts val="0"/>
              </a:spcAft>
              <a:buNone/>
            </a:pPr>
            <a:r>
              <a:rPr lang="en-US"/>
              <a:t>by giving lots of opportunity to practice, we are helping them to improve their language     </a:t>
            </a:r>
            <a:r>
              <a:rPr lang="en-US">
                <a:solidFill>
                  <a:srgbClr val="FF0000"/>
                </a:solidFill>
              </a:rPr>
              <a:t> Research has shown that this is really important  </a:t>
            </a:r>
            <a:endParaRPr>
              <a:solidFill>
                <a:srgbClr val="FF0000"/>
              </a:solidFill>
            </a:endParaRPr>
          </a:p>
          <a:p>
            <a:pPr indent="0" lvl="0" marL="0" rtl="0" algn="l">
              <a:spcBef>
                <a:spcPts val="0"/>
              </a:spcBef>
              <a:spcAft>
                <a:spcPts val="0"/>
              </a:spcAft>
              <a:buNone/>
            </a:pPr>
            <a:r>
              <a:t/>
            </a:r>
            <a:endParaRPr b="1">
              <a:solidFill>
                <a:srgbClr val="FF0000"/>
              </a:solidFill>
            </a:endParaRPr>
          </a:p>
        </p:txBody>
      </p:sp>
      <p:sp>
        <p:nvSpPr>
          <p:cNvPr id="93" name="Google Shape;93;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g6d8cdbe294_0_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6d8cdbe294_0_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need permission from students for pictures??   </a:t>
            </a:r>
            <a:r>
              <a:rPr lang="en-US">
                <a:solidFill>
                  <a:srgbClr val="FF0000"/>
                </a:solidFill>
              </a:rPr>
              <a:t>Stake-holders</a:t>
            </a:r>
            <a:r>
              <a:rPr lang="en-US"/>
              <a:t> for immersion education  </a:t>
            </a:r>
            <a:r>
              <a:rPr lang="en-US">
                <a:solidFill>
                  <a:srgbClr val="0000FF"/>
                </a:solidFill>
              </a:rPr>
              <a:t>parents, community leaders, principals and school staff</a:t>
            </a:r>
            <a:endParaRPr>
              <a:solidFill>
                <a:srgbClr val="0000FF"/>
              </a:solidFill>
            </a:endParaRPr>
          </a:p>
        </p:txBody>
      </p:sp>
      <p:sp>
        <p:nvSpPr>
          <p:cNvPr id="263" name="Google Shape;263;g6d8cdbe294_0_8: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 name="Shape 268"/>
        <p:cNvGrpSpPr/>
        <p:nvPr/>
      </p:nvGrpSpPr>
      <p:grpSpPr>
        <a:xfrm>
          <a:off x="0" y="0"/>
          <a:ext cx="0" cy="0"/>
          <a:chOff x="0" y="0"/>
          <a:chExt cx="0" cy="0"/>
        </a:xfrm>
      </p:grpSpPr>
      <p:sp>
        <p:nvSpPr>
          <p:cNvPr id="269" name="Google Shape;269;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if have a student that dominates - tell students that you want someone who hasn’t presented to talk</a:t>
            </a:r>
            <a:endParaRPr/>
          </a:p>
        </p:txBody>
      </p:sp>
      <p:sp>
        <p:nvSpPr>
          <p:cNvPr id="270" name="Google Shape;270;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1" name="Shape 281"/>
        <p:cNvGrpSpPr/>
        <p:nvPr/>
      </p:nvGrpSpPr>
      <p:grpSpPr>
        <a:xfrm>
          <a:off x="0" y="0"/>
          <a:ext cx="0" cy="0"/>
          <a:chOff x="0" y="0"/>
          <a:chExt cx="0" cy="0"/>
        </a:xfrm>
      </p:grpSpPr>
      <p:sp>
        <p:nvSpPr>
          <p:cNvPr id="282" name="Google Shape;282;g6d8cdbe294_0_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6d8cdbe294_0_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do handouts</a:t>
            </a:r>
            <a:endParaRPr/>
          </a:p>
          <a:p>
            <a:pPr indent="0" lvl="0" marL="0" rtl="0" algn="l">
              <a:spcBef>
                <a:spcPts val="0"/>
              </a:spcBef>
              <a:spcAft>
                <a:spcPts val="0"/>
              </a:spcAft>
              <a:buNone/>
            </a:pPr>
            <a:r>
              <a:rPr lang="en-US"/>
              <a:t>Adjust according to level</a:t>
            </a:r>
            <a:endParaRPr/>
          </a:p>
        </p:txBody>
      </p:sp>
      <p:sp>
        <p:nvSpPr>
          <p:cNvPr id="284" name="Google Shape;284;g6d8cdbe294_0_4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8" name="Shape 288"/>
        <p:cNvGrpSpPr/>
        <p:nvPr/>
      </p:nvGrpSpPr>
      <p:grpSpPr>
        <a:xfrm>
          <a:off x="0" y="0"/>
          <a:ext cx="0" cy="0"/>
          <a:chOff x="0" y="0"/>
          <a:chExt cx="0" cy="0"/>
        </a:xfrm>
      </p:grpSpPr>
      <p:sp>
        <p:nvSpPr>
          <p:cNvPr id="289" name="Google Shape;289;g6d8cdbe294_0_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 name="Google Shape;290;g6d8cdbe294_0_2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Give copy of activities sheet</a:t>
            </a:r>
            <a:endParaRPr/>
          </a:p>
          <a:p>
            <a:pPr indent="0" lvl="0" marL="0" rtl="0" algn="l">
              <a:spcBef>
                <a:spcPts val="0"/>
              </a:spcBef>
              <a:spcAft>
                <a:spcPts val="0"/>
              </a:spcAft>
              <a:buNone/>
            </a:pPr>
            <a:r>
              <a:rPr lang="en-US"/>
              <a:t>Taraeua – talk about debate</a:t>
            </a:r>
            <a:endParaRPr/>
          </a:p>
        </p:txBody>
      </p:sp>
      <p:sp>
        <p:nvSpPr>
          <p:cNvPr id="291" name="Google Shape;291;g6d8cdbe294_0_2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7" name="Shape 297"/>
        <p:cNvGrpSpPr/>
        <p:nvPr/>
      </p:nvGrpSpPr>
      <p:grpSpPr>
        <a:xfrm>
          <a:off x="0" y="0"/>
          <a:ext cx="0" cy="0"/>
          <a:chOff x="0" y="0"/>
          <a:chExt cx="0" cy="0"/>
        </a:xfrm>
      </p:grpSpPr>
      <p:sp>
        <p:nvSpPr>
          <p:cNvPr id="298" name="Google Shape;298;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 name="Google Shape;299;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Keep groups short  - change often </a:t>
            </a:r>
            <a:r>
              <a:rPr b="1" lang="en-US"/>
              <a:t>  everybody participate</a:t>
            </a:r>
            <a:endParaRPr b="1"/>
          </a:p>
        </p:txBody>
      </p:sp>
      <p:sp>
        <p:nvSpPr>
          <p:cNvPr id="300" name="Google Shape;300;p1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7" name="Google Shape;307;p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students don’t know what to do                  </a:t>
            </a:r>
            <a:r>
              <a:rPr lang="en-US">
                <a:solidFill>
                  <a:srgbClr val="0000FF"/>
                </a:solidFill>
              </a:rPr>
              <a:t>Some students take over             Some students won’t participat</a:t>
            </a:r>
            <a:r>
              <a:rPr lang="en-US"/>
              <a:t>e – jobs/ talking heads</a:t>
            </a:r>
            <a:endParaRPr/>
          </a:p>
          <a:p>
            <a:pPr indent="0" lvl="0" marL="0" rtl="0" algn="l">
              <a:spcBef>
                <a:spcPts val="0"/>
              </a:spcBef>
              <a:spcAft>
                <a:spcPts val="0"/>
              </a:spcAft>
              <a:buNone/>
            </a:pPr>
            <a:r>
              <a:rPr lang="en-US">
                <a:solidFill>
                  <a:srgbClr val="FF0000"/>
                </a:solidFill>
              </a:rPr>
              <a:t>Time </a:t>
            </a:r>
            <a:r>
              <a:rPr lang="en-US"/>
              <a:t>– students need to talk but don’t give too much time                              All materials prepared ahead of time</a:t>
            </a:r>
            <a:endParaRPr/>
          </a:p>
          <a:p>
            <a:pPr indent="0" lvl="0" marL="0" rtl="0" algn="l">
              <a:spcBef>
                <a:spcPts val="0"/>
              </a:spcBef>
              <a:spcAft>
                <a:spcPts val="0"/>
              </a:spcAft>
              <a:buNone/>
            </a:pPr>
            <a:r>
              <a:rPr lang="en-US"/>
              <a:t>Students should be </a:t>
            </a:r>
            <a:r>
              <a:rPr lang="en-US">
                <a:solidFill>
                  <a:srgbClr val="FF0000"/>
                </a:solidFill>
              </a:rPr>
              <a:t>accountable </a:t>
            </a:r>
            <a:r>
              <a:rPr lang="en-US"/>
              <a:t>     Scaffold </a:t>
            </a:r>
            <a:r>
              <a:rPr lang="en-US">
                <a:solidFill>
                  <a:srgbClr val="FF0000"/>
                </a:solidFill>
              </a:rPr>
              <a:t>prespeaking - modeling </a:t>
            </a:r>
            <a:r>
              <a:rPr lang="en-US"/>
              <a:t>      Students can be undisciplined and off task – structure </a:t>
            </a:r>
            <a:r>
              <a:rPr lang="en-US">
                <a:solidFill>
                  <a:srgbClr val="FF0000"/>
                </a:solidFill>
              </a:rPr>
              <a:t>the task </a:t>
            </a:r>
            <a:r>
              <a:rPr lang="en-US"/>
              <a:t>and students should be accountable</a:t>
            </a:r>
            <a:endParaRPr/>
          </a:p>
          <a:p>
            <a:pPr indent="0" lvl="0" marL="0" rtl="0" algn="l">
              <a:spcBef>
                <a:spcPts val="0"/>
              </a:spcBef>
              <a:spcAft>
                <a:spcPts val="0"/>
              </a:spcAft>
              <a:buNone/>
            </a:pPr>
            <a:r>
              <a:t/>
            </a:r>
            <a:endParaRPr/>
          </a:p>
        </p:txBody>
      </p:sp>
      <p:sp>
        <p:nvSpPr>
          <p:cNvPr id="308" name="Google Shape;308;p1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 name="Shape 312"/>
        <p:cNvGrpSpPr/>
        <p:nvPr/>
      </p:nvGrpSpPr>
      <p:grpSpPr>
        <a:xfrm>
          <a:off x="0" y="0"/>
          <a:ext cx="0" cy="0"/>
          <a:chOff x="0" y="0"/>
          <a:chExt cx="0" cy="0"/>
        </a:xfrm>
      </p:grpSpPr>
      <p:sp>
        <p:nvSpPr>
          <p:cNvPr id="313" name="Google Shape;313;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 change groups  - variety of grouping, pairs etc. </a:t>
            </a:r>
            <a:endParaRPr/>
          </a:p>
        </p:txBody>
      </p:sp>
      <p:sp>
        <p:nvSpPr>
          <p:cNvPr id="314" name="Google Shape;314;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 name="Shape 319"/>
        <p:cNvGrpSpPr/>
        <p:nvPr/>
      </p:nvGrpSpPr>
      <p:grpSpPr>
        <a:xfrm>
          <a:off x="0" y="0"/>
          <a:ext cx="0" cy="0"/>
          <a:chOff x="0" y="0"/>
          <a:chExt cx="0" cy="0"/>
        </a:xfrm>
      </p:grpSpPr>
      <p:sp>
        <p:nvSpPr>
          <p:cNvPr id="320" name="Google Shape;320;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everyone needs to say something  - bounce</a:t>
            </a:r>
            <a:endParaRPr/>
          </a:p>
        </p:txBody>
      </p:sp>
      <p:sp>
        <p:nvSpPr>
          <p:cNvPr id="321" name="Google Shape;321;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7" name="Google Shape;327;p2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Chinese Survey - I do , We do, You do</a:t>
            </a:r>
            <a:endParaRPr/>
          </a:p>
          <a:p>
            <a:pPr indent="0" lvl="0" marL="0" rtl="0" algn="l">
              <a:spcBef>
                <a:spcPts val="0"/>
              </a:spcBef>
              <a:spcAft>
                <a:spcPts val="0"/>
              </a:spcAft>
              <a:buNone/>
            </a:pPr>
            <a:r>
              <a:t/>
            </a:r>
            <a:endParaRPr/>
          </a:p>
        </p:txBody>
      </p:sp>
      <p:sp>
        <p:nvSpPr>
          <p:cNvPr id="328" name="Google Shape;328;p2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3" name="Shape 333"/>
        <p:cNvGrpSpPr/>
        <p:nvPr/>
      </p:nvGrpSpPr>
      <p:grpSpPr>
        <a:xfrm>
          <a:off x="0" y="0"/>
          <a:ext cx="0" cy="0"/>
          <a:chOff x="0" y="0"/>
          <a:chExt cx="0" cy="0"/>
        </a:xfrm>
      </p:grpSpPr>
      <p:sp>
        <p:nvSpPr>
          <p:cNvPr id="334" name="Google Shape;334;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FF0000"/>
                </a:solidFill>
              </a:rPr>
              <a:t>CHALLENGE:  </a:t>
            </a:r>
            <a:r>
              <a:rPr lang="en-US"/>
              <a:t>Think about your next lesson and how you can have your students talking as much as you.  </a:t>
            </a:r>
            <a:endParaRPr/>
          </a:p>
          <a:p>
            <a:pPr indent="0" lvl="0" marL="0" rtl="0" algn="l">
              <a:spcBef>
                <a:spcPts val="0"/>
              </a:spcBef>
              <a:spcAft>
                <a:spcPts val="0"/>
              </a:spcAft>
              <a:buNone/>
            </a:pPr>
            <a:r>
              <a:t/>
            </a:r>
            <a:endParaRPr/>
          </a:p>
        </p:txBody>
      </p:sp>
      <p:sp>
        <p:nvSpPr>
          <p:cNvPr id="335" name="Google Shape;33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7c5375c078_0_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7c5375c078_0_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 </a:t>
            </a:r>
            <a:r>
              <a:rPr lang="en-US">
                <a:solidFill>
                  <a:srgbClr val="0000FF"/>
                </a:solidFill>
              </a:rPr>
              <a:t>research</a:t>
            </a:r>
            <a:r>
              <a:rPr lang="en-US"/>
              <a:t>  - teachers talk too much       </a:t>
            </a:r>
            <a:r>
              <a:rPr lang="en-US"/>
              <a:t>Elizabeth Bernhardt-Kamil    Stanford Language Center    </a:t>
            </a:r>
            <a:r>
              <a:rPr b="1" lang="en-US"/>
              <a:t>Teaching language through literature</a:t>
            </a:r>
            <a:r>
              <a:rPr lang="en-US"/>
              <a:t> and </a:t>
            </a:r>
            <a:r>
              <a:rPr b="1" lang="en-US"/>
              <a:t>literature through language </a:t>
            </a:r>
            <a:r>
              <a:rPr lang="en-US"/>
              <a:t>  - CBI courses oriented toward literature     </a:t>
            </a:r>
            <a:r>
              <a:rPr lang="en-US">
                <a:solidFill>
                  <a:srgbClr val="FF0000"/>
                </a:solidFill>
              </a:rPr>
              <a:t>but not enough talking and discussing    </a:t>
            </a:r>
            <a:r>
              <a:rPr lang="en-US"/>
              <a:t>         </a:t>
            </a:r>
            <a:r>
              <a:rPr lang="en-US">
                <a:solidFill>
                  <a:srgbClr val="0000FF"/>
                </a:solidFill>
              </a:rPr>
              <a:t>something I have observed</a:t>
            </a:r>
            <a:r>
              <a:rPr lang="en-US"/>
              <a:t> almost every teacher (including me) can do better.</a:t>
            </a:r>
            <a:r>
              <a:rPr lang="en-US">
                <a:solidFill>
                  <a:srgbClr val="FF0000"/>
                </a:solidFill>
              </a:rPr>
              <a:t>  </a:t>
            </a:r>
            <a:r>
              <a:rPr b="1" lang="en-US">
                <a:solidFill>
                  <a:srgbClr val="0000FF"/>
                </a:solidFill>
              </a:rPr>
              <a:t>students say </a:t>
            </a:r>
            <a:r>
              <a:rPr b="1" lang="en-US">
                <a:solidFill>
                  <a:srgbClr val="FF0000"/>
                </a:solidFill>
              </a:rPr>
              <a:t>they are concerned with - that they are not doing enough talking</a:t>
            </a:r>
            <a:endParaRPr b="1">
              <a:solidFill>
                <a:srgbClr val="FF0000"/>
              </a:solidFill>
            </a:endParaRPr>
          </a:p>
          <a:p>
            <a:pPr indent="0" lvl="0" marL="0" rtl="0" algn="l">
              <a:spcBef>
                <a:spcPts val="0"/>
              </a:spcBef>
              <a:spcAft>
                <a:spcPts val="0"/>
              </a:spcAft>
              <a:buNone/>
            </a:pPr>
            <a:r>
              <a:t/>
            </a:r>
            <a:endParaRPr>
              <a:solidFill>
                <a:srgbClr val="FF0000"/>
              </a:solidFill>
            </a:endParaRPr>
          </a:p>
        </p:txBody>
      </p:sp>
      <p:sp>
        <p:nvSpPr>
          <p:cNvPr id="104" name="Google Shape;104;g7c5375c078_0_6: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FF0000"/>
                </a:solidFill>
              </a:rPr>
              <a:t>Today </a:t>
            </a:r>
            <a:r>
              <a:rPr lang="en-US"/>
              <a:t>- we’re going to talk about how to help our students talk more.   - how can we </a:t>
            </a:r>
            <a:r>
              <a:rPr b="1" lang="en-US"/>
              <a:t>scaffold - 5 ways</a:t>
            </a:r>
            <a:endParaRPr b="1"/>
          </a:p>
          <a:p>
            <a:pPr indent="0" lvl="0" marL="0" rtl="0" algn="l">
              <a:spcBef>
                <a:spcPts val="0"/>
              </a:spcBef>
              <a:spcAft>
                <a:spcPts val="0"/>
              </a:spcAft>
              <a:buNone/>
            </a:pPr>
            <a:r>
              <a:rPr lang="en-US">
                <a:solidFill>
                  <a:srgbClr val="FF0000"/>
                </a:solidFill>
              </a:rPr>
              <a:t>Hong Kong  </a:t>
            </a:r>
            <a:r>
              <a:rPr lang="en-US"/>
              <a:t>         I want to give you a few ways to scaffold your students’ speaking  </a:t>
            </a:r>
            <a:r>
              <a:rPr lang="en-US">
                <a:solidFill>
                  <a:srgbClr val="FF0000"/>
                </a:solidFill>
              </a:rPr>
              <a:t>support while building</a:t>
            </a:r>
            <a:endParaRPr>
              <a:solidFill>
                <a:srgbClr val="FF0000"/>
              </a:solidFill>
            </a:endParaRPr>
          </a:p>
          <a:p>
            <a:pPr indent="0" lvl="0" marL="0" rtl="0" algn="l">
              <a:spcBef>
                <a:spcPts val="0"/>
              </a:spcBef>
              <a:spcAft>
                <a:spcPts val="0"/>
              </a:spcAft>
              <a:buNone/>
            </a:pPr>
            <a:r>
              <a:rPr lang="en-US"/>
              <a:t>questions/prompts, sentence frames, graphic organizers, bounce cards</a:t>
            </a:r>
            <a:endParaRPr/>
          </a:p>
        </p:txBody>
      </p:sp>
      <p:sp>
        <p:nvSpPr>
          <p:cNvPr id="112" name="Google Shape;112;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5 ways to scaffold language - hand</a:t>
            </a:r>
            <a:endParaRPr/>
          </a:p>
          <a:p>
            <a:pPr indent="0" lvl="0" marL="0" rtl="0" algn="l">
              <a:spcBef>
                <a:spcPts val="0"/>
              </a:spcBef>
              <a:spcAft>
                <a:spcPts val="0"/>
              </a:spcAft>
              <a:buNone/>
            </a:pPr>
            <a:r>
              <a:rPr lang="en-US"/>
              <a:t>Question hierarchy - (remember??)         talked about it when i talked about how to give comprehensible input </a:t>
            </a:r>
            <a:r>
              <a:rPr lang="en-US">
                <a:solidFill>
                  <a:srgbClr val="FF0000"/>
                </a:solidFill>
              </a:rPr>
              <a:t>password</a:t>
            </a:r>
            <a:endParaRPr>
              <a:solidFill>
                <a:srgbClr val="FF0000"/>
              </a:solidFill>
            </a:endParaRPr>
          </a:p>
        </p:txBody>
      </p:sp>
      <p:sp>
        <p:nvSpPr>
          <p:cNvPr id="118" name="Google Shape;11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6d8cdbe294_0_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5 ways to scaffold language - hand       </a:t>
            </a:r>
            <a:r>
              <a:rPr lang="en-US">
                <a:solidFill>
                  <a:srgbClr val="FF0000"/>
                </a:solidFill>
              </a:rPr>
              <a:t> Circumlocute - have students practice   -  Have them describe to another student a vocabulary word but they can’t use that word -   word depends on the level    (Bicycle, education/government)</a:t>
            </a:r>
            <a:endParaRPr>
              <a:solidFill>
                <a:srgbClr val="FF0000"/>
              </a:solidFill>
            </a:endParaRPr>
          </a:p>
          <a:p>
            <a:pPr indent="0" lvl="0" marL="0" rtl="0" algn="l">
              <a:spcBef>
                <a:spcPts val="0"/>
              </a:spcBef>
              <a:spcAft>
                <a:spcPts val="0"/>
              </a:spcAft>
              <a:buNone/>
            </a:pPr>
            <a:r>
              <a:rPr lang="en-US"/>
              <a:t>Question hierarchy - (remember??)         talked about it when i talked about how to give comprehensible input</a:t>
            </a:r>
            <a:endParaRPr/>
          </a:p>
        </p:txBody>
      </p:sp>
      <p:sp>
        <p:nvSpPr>
          <p:cNvPr id="125" name="Google Shape;125;g6d8cdbe294_0_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We can have either an IRE class or an IRF class.  Here’s what I mean by that </a:t>
            </a:r>
            <a:r>
              <a:rPr lang="en-US">
                <a:solidFill>
                  <a:srgbClr val="FF0000"/>
                </a:solidFill>
              </a:rPr>
              <a:t>IRE</a:t>
            </a:r>
            <a:r>
              <a:rPr lang="en-US"/>
              <a:t> is often what we think of as a </a:t>
            </a:r>
            <a:r>
              <a:rPr lang="en-US">
                <a:highlight>
                  <a:srgbClr val="FF0000"/>
                </a:highlight>
              </a:rPr>
              <a:t>typical </a:t>
            </a:r>
            <a:r>
              <a:rPr lang="en-US"/>
              <a:t>teacher-student interaction.    </a:t>
            </a:r>
            <a:r>
              <a:rPr lang="en-US">
                <a:solidFill>
                  <a:srgbClr val="FF0000"/>
                </a:solidFill>
              </a:rPr>
              <a:t> IRF      </a:t>
            </a:r>
            <a:r>
              <a:rPr lang="en-US"/>
              <a:t>    You are asking a question that gets your students to speak more - it continues the conversation.  That’s an important skill for them to learn                              </a:t>
            </a:r>
            <a:r>
              <a:rPr lang="en-US">
                <a:solidFill>
                  <a:srgbClr val="FF0000"/>
                </a:solidFill>
              </a:rPr>
              <a:t>Yo</a:t>
            </a:r>
            <a:r>
              <a:rPr lang="en-US">
                <a:solidFill>
                  <a:srgbClr val="FF0000"/>
                </a:solidFill>
              </a:rPr>
              <a:t>u should also encourage your students to ask questions  - love being in a classroom where the students want to talk and ask questions</a:t>
            </a:r>
            <a:endParaRPr>
              <a:solidFill>
                <a:srgbClr val="FF0000"/>
              </a:solidFill>
            </a:endParaRPr>
          </a:p>
        </p:txBody>
      </p:sp>
      <p:sp>
        <p:nvSpPr>
          <p:cNvPr id="132" name="Google Shape;132;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FF0000"/>
                </a:solidFill>
              </a:rPr>
              <a:t>Your students may not know where to start when you ask them to discuss</a:t>
            </a:r>
            <a:endParaRPr>
              <a:solidFill>
                <a:srgbClr val="FF0000"/>
              </a:solidFill>
            </a:endParaRPr>
          </a:p>
          <a:p>
            <a:pPr indent="0" lvl="0" marL="0" rtl="0" algn="l">
              <a:spcBef>
                <a:spcPts val="0"/>
              </a:spcBef>
              <a:spcAft>
                <a:spcPts val="0"/>
              </a:spcAft>
              <a:buNone/>
            </a:pPr>
            <a:r>
              <a:rPr lang="en-US"/>
              <a:t>Second scaffolding technique to help our student speak more.    Did numbers then had them talk about their schedule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67" name="Google Shape;167;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go online and search for Graphic organizers.       WHy Use???   </a:t>
            </a:r>
            <a:r>
              <a:rPr lang="en-US">
                <a:solidFill>
                  <a:srgbClr val="FF0000"/>
                </a:solidFill>
              </a:rPr>
              <a:t>helps structure the information so </a:t>
            </a:r>
            <a:r>
              <a:rPr lang="en-US"/>
              <a:t>the student can talk about it.   What is a venn diagram used for?   Weddings in China vs. weddings in America   (culture)</a:t>
            </a:r>
            <a:endParaRPr/>
          </a:p>
          <a:p>
            <a:pPr indent="0" lvl="0" marL="0" rtl="0" algn="l">
              <a:spcBef>
                <a:spcPts val="0"/>
              </a:spcBef>
              <a:spcAft>
                <a:spcPts val="0"/>
              </a:spcAft>
              <a:buNone/>
            </a:pPr>
            <a:r>
              <a:t/>
            </a:r>
            <a:endParaRPr/>
          </a:p>
        </p:txBody>
      </p:sp>
      <p:sp>
        <p:nvSpPr>
          <p:cNvPr id="175" name="Google Shape;175;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6"/>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6"/>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2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Google Shape;73;p3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35"/>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3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36"/>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6"/>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3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3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Google Shape;22;p2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2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27" name="Shape 27"/>
        <p:cNvGrpSpPr/>
        <p:nvPr/>
      </p:nvGrpSpPr>
      <p:grpSpPr>
        <a:xfrm>
          <a:off x="0" y="0"/>
          <a:ext cx="0" cy="0"/>
          <a:chOff x="0" y="0"/>
          <a:chExt cx="0" cy="0"/>
        </a:xfrm>
      </p:grpSpPr>
      <p:sp>
        <p:nvSpPr>
          <p:cNvPr id="28" name="Google Shape;28;p2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8"/>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30" name="Google Shape;30;p28"/>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31" name="Google Shape;31;p28"/>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32" name="Google Shape;32;p28"/>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33" name="Google Shape;33;p2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6" name="Shape 36"/>
        <p:cNvGrpSpPr/>
        <p:nvPr/>
      </p:nvGrpSpPr>
      <p:grpSpPr>
        <a:xfrm>
          <a:off x="0" y="0"/>
          <a:ext cx="0" cy="0"/>
          <a:chOff x="0" y="0"/>
          <a:chExt cx="0" cy="0"/>
        </a:xfrm>
      </p:grpSpPr>
      <p:sp>
        <p:nvSpPr>
          <p:cNvPr id="37" name="Google Shape;37;p2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2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1" name="Shape 41"/>
        <p:cNvGrpSpPr/>
        <p:nvPr/>
      </p:nvGrpSpPr>
      <p:grpSpPr>
        <a:xfrm>
          <a:off x="0" y="0"/>
          <a:ext cx="0" cy="0"/>
          <a:chOff x="0" y="0"/>
          <a:chExt cx="0" cy="0"/>
        </a:xfrm>
      </p:grpSpPr>
      <p:sp>
        <p:nvSpPr>
          <p:cNvPr id="42" name="Google Shape;42;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30"/>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4" name="Google Shape;44;p30"/>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5" name="Google Shape;45;p3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3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48" name="Shape 48"/>
        <p:cNvGrpSpPr/>
        <p:nvPr/>
      </p:nvGrpSpPr>
      <p:grpSpPr>
        <a:xfrm>
          <a:off x="0" y="0"/>
          <a:ext cx="0" cy="0"/>
          <a:chOff x="0" y="0"/>
          <a:chExt cx="0" cy="0"/>
        </a:xfrm>
      </p:grpSpPr>
      <p:sp>
        <p:nvSpPr>
          <p:cNvPr id="49" name="Google Shape;49;p31"/>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31"/>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51" name="Google Shape;51;p3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3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Google Shape;55;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Google Shape;59;p33"/>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33"/>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33"/>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3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Google Shape;66;p34"/>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34"/>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34"/>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 Id="rId3" Type="http://schemas.openxmlformats.org/officeDocument/2006/relationships/image" Target="../media/image14.png"/><Relationship Id="rId4" Type="http://schemas.openxmlformats.org/officeDocument/2006/relationships/image" Target="../media/image21.png"/><Relationship Id="rId5"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 Id="rId3"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t/>
            </a:r>
            <a:endParaRPr/>
          </a:p>
          <a:p>
            <a:pPr indent="0" lvl="0" marL="0" rtl="0" algn="ctr">
              <a:spcBef>
                <a:spcPts val="0"/>
              </a:spcBef>
              <a:spcAft>
                <a:spcPts val="0"/>
              </a:spcAft>
              <a:buClr>
                <a:schemeClr val="dk1"/>
              </a:buClr>
              <a:buSzPts val="4400"/>
              <a:buFont typeface="Calibri"/>
              <a:buNone/>
            </a:pPr>
            <a:r>
              <a:t/>
            </a:r>
            <a:endParaRPr/>
          </a:p>
          <a:p>
            <a:pPr indent="0" lvl="0" marL="0" rtl="0" algn="ctr">
              <a:spcBef>
                <a:spcPts val="0"/>
              </a:spcBef>
              <a:spcAft>
                <a:spcPts val="0"/>
              </a:spcAft>
              <a:buClr>
                <a:schemeClr val="dk1"/>
              </a:buClr>
              <a:buSzPts val="4400"/>
              <a:buFont typeface="Calibri"/>
              <a:buNone/>
            </a:pPr>
            <a:r>
              <a:t/>
            </a:r>
            <a:endParaRPr/>
          </a:p>
          <a:p>
            <a:pPr indent="0" lvl="0" marL="0" rtl="0" algn="ctr">
              <a:spcBef>
                <a:spcPts val="0"/>
              </a:spcBef>
              <a:spcAft>
                <a:spcPts val="0"/>
              </a:spcAft>
              <a:buClr>
                <a:schemeClr val="dk1"/>
              </a:buClr>
              <a:buSzPts val="4400"/>
              <a:buFont typeface="Calibri"/>
              <a:buNone/>
            </a:pPr>
            <a:r>
              <a:rPr lang="en-US"/>
              <a:t>Getting Students to Talk!</a:t>
            </a:r>
            <a:endParaRPr/>
          </a:p>
        </p:txBody>
      </p:sp>
      <p:sp>
        <p:nvSpPr>
          <p:cNvPr id="89" name="Google Shape;89;p1"/>
          <p:cNvSpPr txBox="1"/>
          <p:nvPr>
            <p:ph idx="1" type="subTitle"/>
          </p:nvPr>
        </p:nvSpPr>
        <p:spPr>
          <a:xfrm>
            <a:off x="1371600" y="4408725"/>
            <a:ext cx="6400800" cy="12300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rPr b="1" lang="en-US"/>
              <a:t>Ellen Knell</a:t>
            </a:r>
            <a:endParaRPr b="1"/>
          </a:p>
          <a:p>
            <a:pPr indent="0" lvl="0" marL="0" rtl="0" algn="ctr">
              <a:spcBef>
                <a:spcPts val="0"/>
              </a:spcBef>
              <a:spcAft>
                <a:spcPts val="0"/>
              </a:spcAft>
              <a:buClr>
                <a:srgbClr val="888888"/>
              </a:buClr>
              <a:buSzPts val="3200"/>
              <a:buNone/>
            </a:pPr>
            <a:r>
              <a:rPr b="1" lang="en-US"/>
              <a:t>Center for Language Studies</a:t>
            </a:r>
            <a:endParaRPr b="1"/>
          </a:p>
        </p:txBody>
      </p:sp>
      <p:pic>
        <p:nvPicPr>
          <p:cNvPr descr="A group of people sitting at a desk&#10;&#10;Description automatically generated" id="90" name="Google Shape;90;p1"/>
          <p:cNvPicPr preferRelativeResize="0"/>
          <p:nvPr>
            <p:ph idx="4294967295" type="body"/>
          </p:nvPr>
        </p:nvPicPr>
        <p:blipFill rotWithShape="1">
          <a:blip r:embed="rId3">
            <a:alphaModFix/>
          </a:blip>
          <a:srcRect b="0" l="32377" r="9008" t="0"/>
          <a:stretch/>
        </p:blipFill>
        <p:spPr>
          <a:xfrm>
            <a:off x="3353600" y="472975"/>
            <a:ext cx="2619600" cy="24741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pic>
        <p:nvPicPr>
          <p:cNvPr id="185" name="Google Shape;185;g7c5375c078_2_15"/>
          <p:cNvPicPr preferRelativeResize="0"/>
          <p:nvPr/>
        </p:nvPicPr>
        <p:blipFill>
          <a:blip r:embed="rId3">
            <a:alphaModFix/>
          </a:blip>
          <a:stretch>
            <a:fillRect/>
          </a:stretch>
        </p:blipFill>
        <p:spPr>
          <a:xfrm>
            <a:off x="777025" y="198775"/>
            <a:ext cx="7635000" cy="64902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pic>
        <p:nvPicPr>
          <p:cNvPr id="191" name="Google Shape;191;g7c5375c078_0_102"/>
          <p:cNvPicPr preferRelativeResize="0"/>
          <p:nvPr/>
        </p:nvPicPr>
        <p:blipFill>
          <a:blip r:embed="rId3">
            <a:alphaModFix/>
          </a:blip>
          <a:stretch>
            <a:fillRect/>
          </a:stretch>
        </p:blipFill>
        <p:spPr>
          <a:xfrm>
            <a:off x="1958000" y="0"/>
            <a:ext cx="5517011" cy="6553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Google Shape;196;p10"/>
          <p:cNvSpPr txBox="1"/>
          <p:nvPr>
            <p:ph type="title"/>
          </p:nvPr>
        </p:nvSpPr>
        <p:spPr>
          <a:xfrm>
            <a:off x="82825" y="274650"/>
            <a:ext cx="8912100" cy="8769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sz="3000"/>
              <a:t>#4. Elaborate with Bounce Cards- </a:t>
            </a:r>
            <a:endParaRPr sz="3000"/>
          </a:p>
          <a:p>
            <a:pPr indent="0" lvl="0" marL="0" rtl="0" algn="ctr">
              <a:spcBef>
                <a:spcPts val="0"/>
              </a:spcBef>
              <a:spcAft>
                <a:spcPts val="0"/>
              </a:spcAft>
              <a:buClr>
                <a:schemeClr val="dk1"/>
              </a:buClr>
              <a:buSzPts val="4400"/>
              <a:buFont typeface="Calibri"/>
              <a:buNone/>
            </a:pPr>
            <a:r>
              <a:rPr lang="en-US" sz="3000"/>
              <a:t>Ways to Keep the Discussion Going</a:t>
            </a:r>
            <a:endParaRPr sz="3000"/>
          </a:p>
        </p:txBody>
      </p:sp>
      <p:sp>
        <p:nvSpPr>
          <p:cNvPr id="197" name="Google Shape;197;p10"/>
          <p:cNvSpPr txBox="1"/>
          <p:nvPr>
            <p:ph idx="1" type="body"/>
          </p:nvPr>
        </p:nvSpPr>
        <p:spPr>
          <a:xfrm>
            <a:off x="457200" y="1284575"/>
            <a:ext cx="8229600" cy="48417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None/>
            </a:pPr>
            <a:r>
              <a:rPr b="1" lang="en-US" sz="2200"/>
              <a:t>Bounce</a:t>
            </a:r>
            <a:r>
              <a:rPr lang="en-US" sz="2200"/>
              <a:t>: Take what your classmate(s) said and bounce an idea off of it</a:t>
            </a:r>
            <a:endParaRPr sz="2200"/>
          </a:p>
          <a:p>
            <a:pPr indent="-355600" lvl="0" marL="342900" rtl="0" algn="l">
              <a:lnSpc>
                <a:spcPct val="80000"/>
              </a:lnSpc>
              <a:spcBef>
                <a:spcPts val="400"/>
              </a:spcBef>
              <a:spcAft>
                <a:spcPts val="0"/>
              </a:spcAft>
              <a:buClr>
                <a:srgbClr val="FF0000"/>
              </a:buClr>
              <a:buSzPts val="2200"/>
              <a:buChar char="•"/>
            </a:pPr>
            <a:r>
              <a:rPr b="1" lang="en-US" sz="2200">
                <a:solidFill>
                  <a:srgbClr val="FF0000"/>
                </a:solidFill>
              </a:rPr>
              <a:t>“That reminds me of…”</a:t>
            </a:r>
            <a:endParaRPr b="1" sz="2200">
              <a:solidFill>
                <a:srgbClr val="FF0000"/>
              </a:solidFill>
            </a:endParaRPr>
          </a:p>
          <a:p>
            <a:pPr indent="-355600" lvl="0" marL="342900" rtl="0" algn="l">
              <a:lnSpc>
                <a:spcPct val="80000"/>
              </a:lnSpc>
              <a:spcBef>
                <a:spcPts val="400"/>
              </a:spcBef>
              <a:spcAft>
                <a:spcPts val="0"/>
              </a:spcAft>
              <a:buClr>
                <a:srgbClr val="FF0000"/>
              </a:buClr>
              <a:buSzPts val="2200"/>
              <a:buChar char="•"/>
            </a:pPr>
            <a:r>
              <a:rPr b="1" lang="en-US" sz="2200">
                <a:solidFill>
                  <a:srgbClr val="FF0000"/>
                </a:solidFill>
              </a:rPr>
              <a:t>“I agree, because…”</a:t>
            </a:r>
            <a:endParaRPr b="1" sz="2200">
              <a:solidFill>
                <a:srgbClr val="FF0000"/>
              </a:solidFill>
            </a:endParaRPr>
          </a:p>
          <a:p>
            <a:pPr indent="-355600" lvl="0" marL="342900" rtl="0" algn="l">
              <a:lnSpc>
                <a:spcPct val="80000"/>
              </a:lnSpc>
              <a:spcBef>
                <a:spcPts val="400"/>
              </a:spcBef>
              <a:spcAft>
                <a:spcPts val="0"/>
              </a:spcAft>
              <a:buClr>
                <a:srgbClr val="FF0000"/>
              </a:buClr>
              <a:buSzPts val="2200"/>
              <a:buChar char="•"/>
            </a:pPr>
            <a:r>
              <a:rPr b="1" lang="en-US" sz="2200">
                <a:solidFill>
                  <a:srgbClr val="FF0000"/>
                </a:solidFill>
              </a:rPr>
              <a:t>“True, another example is when…”</a:t>
            </a:r>
            <a:endParaRPr b="1" sz="2200">
              <a:solidFill>
                <a:srgbClr val="FF0000"/>
              </a:solidFill>
            </a:endParaRPr>
          </a:p>
          <a:p>
            <a:pPr indent="-355600" lvl="0" marL="342900" rtl="0" algn="l">
              <a:lnSpc>
                <a:spcPct val="80000"/>
              </a:lnSpc>
              <a:spcBef>
                <a:spcPts val="400"/>
              </a:spcBef>
              <a:spcAft>
                <a:spcPts val="0"/>
              </a:spcAft>
              <a:buClr>
                <a:srgbClr val="FF0000"/>
              </a:buClr>
              <a:buSzPts val="2200"/>
              <a:buChar char="•"/>
            </a:pPr>
            <a:r>
              <a:rPr b="1" lang="en-US" sz="2200">
                <a:solidFill>
                  <a:srgbClr val="FF0000"/>
                </a:solidFill>
              </a:rPr>
              <a:t>“That’s a great point…”</a:t>
            </a:r>
            <a:endParaRPr b="1" sz="2200">
              <a:solidFill>
                <a:srgbClr val="FF0000"/>
              </a:solidFill>
            </a:endParaRPr>
          </a:p>
          <a:p>
            <a:pPr indent="0" lvl="0" marL="342900" rtl="0" algn="l">
              <a:lnSpc>
                <a:spcPct val="80000"/>
              </a:lnSpc>
              <a:spcBef>
                <a:spcPts val="400"/>
              </a:spcBef>
              <a:spcAft>
                <a:spcPts val="0"/>
              </a:spcAft>
              <a:buNone/>
            </a:pPr>
            <a:r>
              <a:t/>
            </a:r>
            <a:endParaRPr b="1" sz="2000"/>
          </a:p>
          <a:p>
            <a:pPr indent="0" lvl="0" marL="0" rtl="0" algn="l">
              <a:lnSpc>
                <a:spcPct val="80000"/>
              </a:lnSpc>
              <a:spcBef>
                <a:spcPts val="400"/>
              </a:spcBef>
              <a:spcAft>
                <a:spcPts val="0"/>
              </a:spcAft>
              <a:buNone/>
            </a:pPr>
            <a:r>
              <a:rPr b="1" lang="en-US" sz="2000"/>
              <a:t>S</a:t>
            </a:r>
            <a:r>
              <a:rPr b="1" lang="en-US" sz="2200"/>
              <a:t>um it up:</a:t>
            </a:r>
            <a:r>
              <a:rPr lang="en-US" sz="2200"/>
              <a:t> Rephrase what was said in a shorter version</a:t>
            </a:r>
            <a:endParaRPr sz="2200"/>
          </a:p>
          <a:p>
            <a:pPr indent="-355600" lvl="0" marL="342900" rtl="0" algn="l">
              <a:lnSpc>
                <a:spcPct val="80000"/>
              </a:lnSpc>
              <a:spcBef>
                <a:spcPts val="400"/>
              </a:spcBef>
              <a:spcAft>
                <a:spcPts val="0"/>
              </a:spcAft>
              <a:buClr>
                <a:srgbClr val="0000FF"/>
              </a:buClr>
              <a:buSzPts val="2200"/>
              <a:buChar char="•"/>
            </a:pPr>
            <a:r>
              <a:rPr b="1" lang="en-US" sz="2200">
                <a:solidFill>
                  <a:srgbClr val="0000FF"/>
                </a:solidFill>
              </a:rPr>
              <a:t>“I hear you saying that…”</a:t>
            </a:r>
            <a:endParaRPr b="1" sz="2200">
              <a:solidFill>
                <a:srgbClr val="0000FF"/>
              </a:solidFill>
            </a:endParaRPr>
          </a:p>
          <a:p>
            <a:pPr indent="-355600" lvl="0" marL="342900" rtl="0" algn="l">
              <a:lnSpc>
                <a:spcPct val="80000"/>
              </a:lnSpc>
              <a:spcBef>
                <a:spcPts val="400"/>
              </a:spcBef>
              <a:spcAft>
                <a:spcPts val="0"/>
              </a:spcAft>
              <a:buClr>
                <a:srgbClr val="0000FF"/>
              </a:buClr>
              <a:buSzPts val="2200"/>
              <a:buChar char="•"/>
            </a:pPr>
            <a:r>
              <a:rPr b="1" lang="en-US" sz="2200">
                <a:solidFill>
                  <a:srgbClr val="0000FF"/>
                </a:solidFill>
              </a:rPr>
              <a:t>“So if I understand correctly…”</a:t>
            </a:r>
            <a:endParaRPr b="1" sz="2200">
              <a:solidFill>
                <a:srgbClr val="0000FF"/>
              </a:solidFill>
            </a:endParaRPr>
          </a:p>
          <a:p>
            <a:pPr indent="-355600" lvl="0" marL="342900" rtl="0" algn="l">
              <a:lnSpc>
                <a:spcPct val="80000"/>
              </a:lnSpc>
              <a:spcBef>
                <a:spcPts val="400"/>
              </a:spcBef>
              <a:spcAft>
                <a:spcPts val="0"/>
              </a:spcAft>
              <a:buClr>
                <a:srgbClr val="0000FF"/>
              </a:buClr>
              <a:buSzPts val="2200"/>
              <a:buChar char="•"/>
            </a:pPr>
            <a:r>
              <a:rPr b="1" lang="en-US" sz="2200">
                <a:solidFill>
                  <a:srgbClr val="0000FF"/>
                </a:solidFill>
              </a:rPr>
              <a:t>“I like how you said…”</a:t>
            </a:r>
            <a:endParaRPr b="1" sz="2200">
              <a:solidFill>
                <a:srgbClr val="0000FF"/>
              </a:solidFill>
            </a:endParaRPr>
          </a:p>
          <a:p>
            <a:pPr indent="0" lvl="0" marL="342900" rtl="0" algn="l">
              <a:lnSpc>
                <a:spcPct val="80000"/>
              </a:lnSpc>
              <a:spcBef>
                <a:spcPts val="400"/>
              </a:spcBef>
              <a:spcAft>
                <a:spcPts val="0"/>
              </a:spcAft>
              <a:buNone/>
            </a:pPr>
            <a:r>
              <a:t/>
            </a:r>
            <a:endParaRPr b="1" sz="2200">
              <a:solidFill>
                <a:srgbClr val="0000FF"/>
              </a:solidFill>
            </a:endParaRPr>
          </a:p>
          <a:p>
            <a:pPr indent="0" lvl="0" marL="0" rtl="0" algn="l">
              <a:lnSpc>
                <a:spcPct val="80000"/>
              </a:lnSpc>
              <a:spcBef>
                <a:spcPts val="400"/>
              </a:spcBef>
              <a:spcAft>
                <a:spcPts val="0"/>
              </a:spcAft>
              <a:buNone/>
            </a:pPr>
            <a:r>
              <a:rPr b="1" lang="en-US" sz="2200"/>
              <a:t>Inquire</a:t>
            </a:r>
            <a:r>
              <a:rPr lang="en-US" sz="2200"/>
              <a:t>: Understand what your classmates mean by asking them questions</a:t>
            </a:r>
            <a:endParaRPr sz="2200"/>
          </a:p>
          <a:p>
            <a:pPr indent="-355600" lvl="0" marL="342900" rtl="0" algn="l">
              <a:lnSpc>
                <a:spcPct val="80000"/>
              </a:lnSpc>
              <a:spcBef>
                <a:spcPts val="400"/>
              </a:spcBef>
              <a:spcAft>
                <a:spcPts val="0"/>
              </a:spcAft>
              <a:buClr>
                <a:srgbClr val="00B050"/>
              </a:buClr>
              <a:buSzPts val="2200"/>
              <a:buChar char="•"/>
            </a:pPr>
            <a:r>
              <a:rPr b="1" lang="en-US" sz="2200">
                <a:solidFill>
                  <a:srgbClr val="00B050"/>
                </a:solidFill>
              </a:rPr>
              <a:t>“Can you tell me more about that?”</a:t>
            </a:r>
            <a:endParaRPr b="1" sz="2200">
              <a:solidFill>
                <a:srgbClr val="00B050"/>
              </a:solidFill>
            </a:endParaRPr>
          </a:p>
          <a:p>
            <a:pPr indent="-355600" lvl="0" marL="342900" rtl="0" algn="l">
              <a:lnSpc>
                <a:spcPct val="80000"/>
              </a:lnSpc>
              <a:spcBef>
                <a:spcPts val="400"/>
              </a:spcBef>
              <a:spcAft>
                <a:spcPts val="0"/>
              </a:spcAft>
              <a:buClr>
                <a:srgbClr val="00B050"/>
              </a:buClr>
              <a:buSzPts val="2200"/>
              <a:buChar char="•"/>
            </a:pPr>
            <a:r>
              <a:rPr b="1" lang="en-US" sz="2200">
                <a:solidFill>
                  <a:srgbClr val="00B050"/>
                </a:solidFill>
              </a:rPr>
              <a:t>“I’m not sure I understand…”</a:t>
            </a:r>
            <a:endParaRPr b="1" sz="2200">
              <a:solidFill>
                <a:srgbClr val="00B050"/>
              </a:solidFill>
            </a:endParaRPr>
          </a:p>
          <a:p>
            <a:pPr indent="-355600" lvl="0" marL="342900" rtl="0" algn="l">
              <a:lnSpc>
                <a:spcPct val="80000"/>
              </a:lnSpc>
              <a:spcBef>
                <a:spcPts val="400"/>
              </a:spcBef>
              <a:spcAft>
                <a:spcPts val="0"/>
              </a:spcAft>
              <a:buClr>
                <a:srgbClr val="00B050"/>
              </a:buClr>
              <a:buSzPts val="2200"/>
              <a:buChar char="•"/>
            </a:pPr>
            <a:r>
              <a:rPr b="1" lang="en-US" sz="2200">
                <a:solidFill>
                  <a:srgbClr val="00B050"/>
                </a:solidFill>
              </a:rPr>
              <a:t>“I see your point, but what about..?”</a:t>
            </a:r>
            <a:endParaRPr b="1" sz="2200">
              <a:solidFill>
                <a:srgbClr val="00B050"/>
              </a:solidFill>
            </a:endParaRPr>
          </a:p>
          <a:p>
            <a:pPr indent="-355600" lvl="0" marL="342900" rtl="0" algn="l">
              <a:lnSpc>
                <a:spcPct val="80000"/>
              </a:lnSpc>
              <a:spcBef>
                <a:spcPts val="400"/>
              </a:spcBef>
              <a:spcAft>
                <a:spcPts val="0"/>
              </a:spcAft>
              <a:buClr>
                <a:srgbClr val="00B050"/>
              </a:buClr>
              <a:buSzPts val="2200"/>
              <a:buChar char="•"/>
            </a:pPr>
            <a:r>
              <a:rPr b="1" lang="en-US" sz="2200">
                <a:solidFill>
                  <a:srgbClr val="00B050"/>
                </a:solidFill>
              </a:rPr>
              <a:t>“Have you thought about…?”</a:t>
            </a:r>
            <a:endParaRPr b="1" sz="2200">
              <a:solidFill>
                <a:srgbClr val="00B050"/>
              </a:solidFill>
            </a:endParaRPr>
          </a:p>
          <a:p>
            <a:pPr indent="-215900" lvl="0" marL="342900" rtl="0" algn="l">
              <a:lnSpc>
                <a:spcPct val="80000"/>
              </a:lnSpc>
              <a:spcBef>
                <a:spcPts val="400"/>
              </a:spcBef>
              <a:spcAft>
                <a:spcPts val="0"/>
              </a:spcAft>
              <a:buClr>
                <a:schemeClr val="dk1"/>
              </a:buClr>
              <a:buSzPts val="2000"/>
              <a:buNone/>
            </a:pPr>
            <a:r>
              <a:t/>
            </a:r>
            <a:endParaRPr b="1" sz="2000">
              <a:solidFill>
                <a:srgbClr val="00B050"/>
              </a:solidFill>
            </a:endParaRPr>
          </a:p>
        </p:txBody>
      </p:sp>
      <p:pic>
        <p:nvPicPr>
          <p:cNvPr id="198" name="Google Shape;198;p10"/>
          <p:cNvPicPr preferRelativeResize="0"/>
          <p:nvPr/>
        </p:nvPicPr>
        <p:blipFill rotWithShape="1">
          <a:blip r:embed="rId3">
            <a:alphaModFix/>
          </a:blip>
          <a:srcRect b="0" l="0" r="0" t="0"/>
          <a:stretch/>
        </p:blipFill>
        <p:spPr>
          <a:xfrm>
            <a:off x="8267187" y="274678"/>
            <a:ext cx="876822" cy="87682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00B050"/>
              </a:buClr>
              <a:buSzPts val="3959"/>
              <a:buFont typeface="Calibri"/>
              <a:buNone/>
            </a:pPr>
            <a:r>
              <a:rPr lang="en-US" sz="3959">
                <a:solidFill>
                  <a:srgbClr val="000000"/>
                </a:solidFill>
              </a:rPr>
              <a:t>#5. </a:t>
            </a:r>
            <a:r>
              <a:rPr lang="en-US" sz="3959">
                <a:solidFill>
                  <a:srgbClr val="000000"/>
                </a:solidFill>
              </a:rPr>
              <a:t>The less you talk the more </a:t>
            </a:r>
            <a:endParaRPr sz="3959">
              <a:solidFill>
                <a:srgbClr val="000000"/>
              </a:solidFill>
            </a:endParaRPr>
          </a:p>
          <a:p>
            <a:pPr indent="0" lvl="0" marL="0" rtl="0" algn="ctr">
              <a:spcBef>
                <a:spcPts val="0"/>
              </a:spcBef>
              <a:spcAft>
                <a:spcPts val="0"/>
              </a:spcAft>
              <a:buClr>
                <a:srgbClr val="00B050"/>
              </a:buClr>
              <a:buSzPts val="3959"/>
              <a:buFont typeface="Calibri"/>
              <a:buNone/>
            </a:pPr>
            <a:r>
              <a:rPr lang="en-US" sz="3959">
                <a:solidFill>
                  <a:srgbClr val="000000"/>
                </a:solidFill>
              </a:rPr>
              <a:t>your students will!</a:t>
            </a:r>
            <a:endParaRPr sz="3959">
              <a:solidFill>
                <a:srgbClr val="000000"/>
              </a:solidFill>
            </a:endParaRPr>
          </a:p>
        </p:txBody>
      </p:sp>
      <p:sp>
        <p:nvSpPr>
          <p:cNvPr id="205" name="Google Shape;205;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en-US"/>
              <a:t>When giving whole class instruction asks lots of questions.</a:t>
            </a:r>
            <a:endParaRPr/>
          </a:p>
          <a:p>
            <a:pPr indent="-342900" lvl="0" marL="342900" rtl="0" algn="l">
              <a:spcBef>
                <a:spcPts val="640"/>
              </a:spcBef>
              <a:spcAft>
                <a:spcPts val="0"/>
              </a:spcAft>
              <a:buClr>
                <a:srgbClr val="C00000"/>
              </a:buClr>
              <a:buSzPts val="3200"/>
              <a:buChar char="•"/>
            </a:pPr>
            <a:r>
              <a:rPr lang="en-US">
                <a:solidFill>
                  <a:srgbClr val="C00000"/>
                </a:solidFill>
              </a:rPr>
              <a:t>Before students answer a question have them talk to their partner</a:t>
            </a:r>
            <a:r>
              <a:rPr lang="en-US">
                <a:solidFill>
                  <a:srgbClr val="00B050"/>
                </a:solidFill>
              </a:rPr>
              <a:t>.</a:t>
            </a:r>
            <a:endParaRPr>
              <a:solidFill>
                <a:srgbClr val="00B050"/>
              </a:solidFill>
            </a:endParaRPr>
          </a:p>
          <a:p>
            <a:pPr indent="-254000" lvl="0" marL="342900" rtl="0" algn="l">
              <a:spcBef>
                <a:spcPts val="640"/>
              </a:spcBef>
              <a:spcAft>
                <a:spcPts val="0"/>
              </a:spcAft>
              <a:buClr>
                <a:srgbClr val="00B050"/>
              </a:buClr>
              <a:buSzPts val="1800"/>
              <a:buChar char="•"/>
            </a:pPr>
            <a:r>
              <a:rPr lang="en-US">
                <a:solidFill>
                  <a:srgbClr val="00B050"/>
                </a:solidFill>
              </a:rPr>
              <a:t>Ask another questions -</a:t>
            </a:r>
            <a:endParaRPr>
              <a:solidFill>
                <a:srgbClr val="00B050"/>
              </a:solidFill>
            </a:endParaRPr>
          </a:p>
          <a:p>
            <a:pPr indent="0" lvl="0" marL="342900" rtl="0" algn="l">
              <a:spcBef>
                <a:spcPts val="640"/>
              </a:spcBef>
              <a:spcAft>
                <a:spcPts val="0"/>
              </a:spcAft>
              <a:buNone/>
            </a:pPr>
            <a:r>
              <a:rPr lang="en-US">
                <a:solidFill>
                  <a:srgbClr val="00B050"/>
                </a:solidFill>
              </a:rPr>
              <a:t>have them talk to </a:t>
            </a:r>
            <a:r>
              <a:rPr b="1" lang="en-US">
                <a:solidFill>
                  <a:srgbClr val="00B050"/>
                </a:solidFill>
              </a:rPr>
              <a:t>another </a:t>
            </a:r>
            <a:endParaRPr b="1">
              <a:solidFill>
                <a:srgbClr val="00B050"/>
              </a:solidFill>
            </a:endParaRPr>
          </a:p>
          <a:p>
            <a:pPr indent="0" lvl="0" marL="342900" rtl="0" algn="l">
              <a:spcBef>
                <a:spcPts val="640"/>
              </a:spcBef>
              <a:spcAft>
                <a:spcPts val="0"/>
              </a:spcAft>
              <a:buNone/>
            </a:pPr>
            <a:r>
              <a:rPr lang="en-US">
                <a:solidFill>
                  <a:srgbClr val="00B050"/>
                </a:solidFill>
              </a:rPr>
              <a:t>partner</a:t>
            </a:r>
            <a:endParaRPr>
              <a:solidFill>
                <a:srgbClr val="00B050"/>
              </a:solidFill>
            </a:endParaRPr>
          </a:p>
        </p:txBody>
      </p:sp>
      <p:pic>
        <p:nvPicPr>
          <p:cNvPr descr="A small child sitting on a table&#10;&#10;Description automatically generated" id="206" name="Google Shape;206;p11"/>
          <p:cNvPicPr preferRelativeResize="0"/>
          <p:nvPr/>
        </p:nvPicPr>
        <p:blipFill rotWithShape="1">
          <a:blip r:embed="rId3">
            <a:alphaModFix/>
          </a:blip>
          <a:srcRect b="0" l="0" r="0" t="0"/>
          <a:stretch/>
        </p:blipFill>
        <p:spPr>
          <a:xfrm>
            <a:off x="5760982" y="3565126"/>
            <a:ext cx="3110496" cy="3056637"/>
          </a:xfrm>
          <a:prstGeom prst="rect">
            <a:avLst/>
          </a:prstGeom>
          <a:noFill/>
          <a:ln>
            <a:noFill/>
          </a:ln>
        </p:spPr>
      </p:pic>
      <p:pic>
        <p:nvPicPr>
          <p:cNvPr id="207" name="Google Shape;207;p11"/>
          <p:cNvPicPr preferRelativeResize="0"/>
          <p:nvPr/>
        </p:nvPicPr>
        <p:blipFill rotWithShape="1">
          <a:blip r:embed="rId4">
            <a:alphaModFix/>
          </a:blip>
          <a:srcRect b="0" l="0" r="0" t="0"/>
          <a:stretch/>
        </p:blipFill>
        <p:spPr>
          <a:xfrm>
            <a:off x="7686250" y="461500"/>
            <a:ext cx="856751" cy="85675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Google Shape;213;g6d8cdbe294_0_33"/>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Summary -5 Ways to Support </a:t>
            </a:r>
            <a:endParaRPr/>
          </a:p>
          <a:p>
            <a:pPr indent="0" lvl="0" marL="0" rtl="0" algn="ctr">
              <a:spcBef>
                <a:spcPts val="0"/>
              </a:spcBef>
              <a:spcAft>
                <a:spcPts val="0"/>
              </a:spcAft>
              <a:buNone/>
            </a:pPr>
            <a:r>
              <a:rPr lang="en-US"/>
              <a:t>Oral Language</a:t>
            </a:r>
            <a:endParaRPr/>
          </a:p>
        </p:txBody>
      </p:sp>
      <p:sp>
        <p:nvSpPr>
          <p:cNvPr id="214" name="Google Shape;214;g6d8cdbe294_0_33"/>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342900" lvl="0" marL="457200" rtl="0" algn="l">
              <a:spcBef>
                <a:spcPts val="360"/>
              </a:spcBef>
              <a:spcAft>
                <a:spcPts val="0"/>
              </a:spcAft>
              <a:buSzPts val="1800"/>
              <a:buAutoNum type="arabicPeriod"/>
            </a:pPr>
            <a:r>
              <a:rPr lang="en-US"/>
              <a:t>Question hierarchy - </a:t>
            </a:r>
            <a:endParaRPr/>
          </a:p>
          <a:p>
            <a:pPr indent="-342900" lvl="1" marL="914400" rtl="0" algn="l">
              <a:spcBef>
                <a:spcPts val="0"/>
              </a:spcBef>
              <a:spcAft>
                <a:spcPts val="0"/>
              </a:spcAft>
              <a:buSzPts val="1800"/>
              <a:buAutoNum type="alphaLcPeriod"/>
            </a:pPr>
            <a:r>
              <a:rPr lang="en-US"/>
              <a:t>IRF  initiate, </a:t>
            </a:r>
            <a:r>
              <a:rPr lang="en-US">
                <a:solidFill>
                  <a:srgbClr val="000000"/>
                </a:solidFill>
              </a:rPr>
              <a:t>respond,</a:t>
            </a:r>
            <a:r>
              <a:rPr lang="en-US">
                <a:solidFill>
                  <a:srgbClr val="FF0000"/>
                </a:solidFill>
              </a:rPr>
              <a:t> follow-up</a:t>
            </a:r>
            <a:r>
              <a:rPr lang="en-US"/>
              <a:t> </a:t>
            </a:r>
            <a:endParaRPr>
              <a:solidFill>
                <a:srgbClr val="FF0000"/>
              </a:solidFill>
            </a:endParaRPr>
          </a:p>
          <a:p>
            <a:pPr indent="-342900" lvl="1" marL="914400" rtl="0" algn="l">
              <a:spcBef>
                <a:spcPts val="0"/>
              </a:spcBef>
              <a:spcAft>
                <a:spcPts val="0"/>
              </a:spcAft>
              <a:buSzPts val="1800"/>
              <a:buAutoNum type="alphaLcPeriod"/>
            </a:pPr>
            <a:r>
              <a:rPr lang="en-US">
                <a:solidFill>
                  <a:srgbClr val="FF0000"/>
                </a:solidFill>
              </a:rPr>
              <a:t>open-ended</a:t>
            </a:r>
            <a:r>
              <a:rPr lang="en-US"/>
              <a:t> questions</a:t>
            </a:r>
            <a:endParaRPr/>
          </a:p>
          <a:p>
            <a:pPr indent="-342900" lvl="0" marL="457200" rtl="0" algn="l">
              <a:spcBef>
                <a:spcPts val="0"/>
              </a:spcBef>
              <a:spcAft>
                <a:spcPts val="0"/>
              </a:spcAft>
              <a:buSzPts val="1800"/>
              <a:buAutoNum type="arabicPeriod"/>
            </a:pPr>
            <a:r>
              <a:rPr lang="en-US"/>
              <a:t>Sentence Frames</a:t>
            </a:r>
            <a:endParaRPr/>
          </a:p>
          <a:p>
            <a:pPr indent="-342900" lvl="0" marL="457200" rtl="0" algn="l">
              <a:spcBef>
                <a:spcPts val="0"/>
              </a:spcBef>
              <a:spcAft>
                <a:spcPts val="0"/>
              </a:spcAft>
              <a:buSzPts val="1800"/>
              <a:buAutoNum type="arabicPeriod"/>
            </a:pPr>
            <a:r>
              <a:rPr lang="en-US"/>
              <a:t>Graphic Organizers</a:t>
            </a:r>
            <a:endParaRPr/>
          </a:p>
          <a:p>
            <a:pPr indent="-342900" lvl="0" marL="457200" rtl="0" algn="l">
              <a:spcBef>
                <a:spcPts val="0"/>
              </a:spcBef>
              <a:spcAft>
                <a:spcPts val="0"/>
              </a:spcAft>
              <a:buSzPts val="1800"/>
              <a:buAutoNum type="arabicPeriod"/>
            </a:pPr>
            <a:r>
              <a:rPr lang="en-US"/>
              <a:t>Bounce Cards - ways to discuss in the TL</a:t>
            </a:r>
            <a:endParaRPr/>
          </a:p>
          <a:p>
            <a:pPr indent="-342900" lvl="0" marL="457200" rtl="0" algn="l">
              <a:spcBef>
                <a:spcPts val="0"/>
              </a:spcBef>
              <a:spcAft>
                <a:spcPts val="0"/>
              </a:spcAft>
              <a:buSzPts val="1800"/>
              <a:buAutoNum type="arabicPeriod"/>
            </a:pPr>
            <a:r>
              <a:rPr lang="en-US"/>
              <a:t>When you ask a question, have your students talk to their partner</a:t>
            </a:r>
            <a:endParaRPr/>
          </a:p>
          <a:p>
            <a:pPr indent="0" lvl="0" marL="457200" rtl="0" algn="l">
              <a:spcBef>
                <a:spcPts val="360"/>
              </a:spcBef>
              <a:spcAft>
                <a:spcPts val="0"/>
              </a:spcAft>
              <a:buNone/>
            </a:pPr>
            <a:r>
              <a:t/>
            </a:r>
            <a:endParaRPr/>
          </a:p>
        </p:txBody>
      </p:sp>
      <p:pic>
        <p:nvPicPr>
          <p:cNvPr id="215" name="Google Shape;215;g6d8cdbe294_0_33"/>
          <p:cNvPicPr preferRelativeResize="0"/>
          <p:nvPr/>
        </p:nvPicPr>
        <p:blipFill rotWithShape="1">
          <a:blip r:embed="rId3">
            <a:alphaModFix/>
          </a:blip>
          <a:srcRect b="0" l="0" r="0" t="0"/>
          <a:stretch/>
        </p:blipFill>
        <p:spPr>
          <a:xfrm>
            <a:off x="7567125" y="417775"/>
            <a:ext cx="856751" cy="85675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Google Shape;220;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en-US">
                <a:solidFill>
                  <a:srgbClr val="0000FF"/>
                </a:solidFill>
              </a:rPr>
              <a:t>Think - Pair - Share</a:t>
            </a:r>
            <a:endParaRPr b="1">
              <a:solidFill>
                <a:srgbClr val="0000FF"/>
              </a:solidFill>
            </a:endParaRPr>
          </a:p>
        </p:txBody>
      </p:sp>
      <p:sp>
        <p:nvSpPr>
          <p:cNvPr id="221" name="Google Shape;221;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3200"/>
              <a:buChar char="•"/>
            </a:pPr>
            <a:r>
              <a:rPr lang="en-US"/>
              <a:t>Think about an activity that you have done in your class that got your students speaking.</a:t>
            </a:r>
            <a:endParaRPr/>
          </a:p>
          <a:p>
            <a:pPr indent="-342900" lvl="0" marL="342900" rtl="0" algn="l">
              <a:spcBef>
                <a:spcPts val="0"/>
              </a:spcBef>
              <a:spcAft>
                <a:spcPts val="0"/>
              </a:spcAft>
              <a:buSzPts val="3200"/>
              <a:buChar char="•"/>
            </a:pPr>
            <a:r>
              <a:rPr lang="en-US"/>
              <a:t>Find a partner and share your activity.  Next listen to your partner’s activity.</a:t>
            </a:r>
            <a:endParaRPr/>
          </a:p>
          <a:p>
            <a:pPr indent="-342900" lvl="0" marL="342900" rtl="0" algn="l">
              <a:spcBef>
                <a:spcPts val="0"/>
              </a:spcBef>
              <a:spcAft>
                <a:spcPts val="0"/>
              </a:spcAft>
              <a:buSzPts val="3200"/>
              <a:buChar char="•"/>
            </a:pPr>
            <a:r>
              <a:rPr lang="en-US"/>
              <a:t>Share with another partnership or with the class.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1" marL="0" rtl="0" algn="ctr">
              <a:spcBef>
                <a:spcPts val="0"/>
              </a:spcBef>
              <a:spcAft>
                <a:spcPts val="0"/>
              </a:spcAft>
              <a:buNone/>
            </a:pPr>
            <a:r>
              <a:rPr b="1" lang="en-US" sz="3600">
                <a:solidFill>
                  <a:srgbClr val="0000FF"/>
                </a:solidFill>
              </a:rPr>
              <a:t>Student Output Activities</a:t>
            </a:r>
            <a:br>
              <a:rPr b="1" lang="en-US" sz="3600"/>
            </a:br>
            <a:endParaRPr/>
          </a:p>
        </p:txBody>
      </p:sp>
      <p:sp>
        <p:nvSpPr>
          <p:cNvPr id="228" name="Google Shape;228;p13"/>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p>
            <a:pPr indent="-349250" lvl="1" marL="349250" rtl="0" algn="l">
              <a:spcBef>
                <a:spcPts val="0"/>
              </a:spcBef>
              <a:spcAft>
                <a:spcPts val="0"/>
              </a:spcAft>
              <a:buClr>
                <a:srgbClr val="93B3D7"/>
              </a:buClr>
              <a:buSzPts val="3600"/>
              <a:buChar char="–"/>
            </a:pPr>
            <a:r>
              <a:rPr b="1" lang="en-US" sz="3600"/>
              <a:t>Think-Pair-Share</a:t>
            </a:r>
            <a:endParaRPr b="1"/>
          </a:p>
          <a:p>
            <a:pPr indent="-349250" lvl="1" marL="349250" rtl="0" algn="l">
              <a:spcBef>
                <a:spcPts val="2000"/>
              </a:spcBef>
              <a:spcAft>
                <a:spcPts val="0"/>
              </a:spcAft>
              <a:buClr>
                <a:srgbClr val="93B3D7"/>
              </a:buClr>
              <a:buSzPts val="3600"/>
              <a:buChar char="–"/>
            </a:pPr>
            <a:r>
              <a:rPr lang="en-US" sz="3600"/>
              <a:t>Survey </a:t>
            </a:r>
            <a:endParaRPr/>
          </a:p>
          <a:p>
            <a:pPr indent="-349250" lvl="1" marL="349250" rtl="0" algn="l">
              <a:spcBef>
                <a:spcPts val="2000"/>
              </a:spcBef>
              <a:spcAft>
                <a:spcPts val="0"/>
              </a:spcAft>
              <a:buClr>
                <a:srgbClr val="93B3D7"/>
              </a:buClr>
              <a:buSzPts val="3600"/>
              <a:buChar char="–"/>
            </a:pPr>
            <a:r>
              <a:rPr lang="en-US" sz="3600"/>
              <a:t>Information Gap</a:t>
            </a:r>
            <a:endParaRPr/>
          </a:p>
          <a:p>
            <a:pPr indent="-349250" lvl="1" marL="349250" rtl="0" algn="l">
              <a:spcBef>
                <a:spcPts val="2000"/>
              </a:spcBef>
              <a:spcAft>
                <a:spcPts val="0"/>
              </a:spcAft>
              <a:buClr>
                <a:srgbClr val="93B3D7"/>
              </a:buClr>
              <a:buSzPts val="3600"/>
              <a:buChar char="–"/>
            </a:pPr>
            <a:r>
              <a:rPr lang="en-US" sz="3600"/>
              <a:t>Role Plays (add Dave’s handout)</a:t>
            </a:r>
            <a:endParaRPr/>
          </a:p>
          <a:p>
            <a:pPr indent="-120650" lvl="1" marL="349250" rtl="0" algn="l">
              <a:spcBef>
                <a:spcPts val="2000"/>
              </a:spcBef>
              <a:spcAft>
                <a:spcPts val="0"/>
              </a:spcAft>
              <a:buClr>
                <a:srgbClr val="93B3D7"/>
              </a:buClr>
              <a:buSzPts val="3600"/>
              <a:buNone/>
            </a:pPr>
            <a:r>
              <a:t/>
            </a:r>
            <a:endParaRPr sz="3600"/>
          </a:p>
          <a:p>
            <a:pPr indent="-120650" lvl="1" marL="349250" rtl="0" algn="l">
              <a:spcBef>
                <a:spcPts val="2000"/>
              </a:spcBef>
              <a:spcAft>
                <a:spcPts val="0"/>
              </a:spcAft>
              <a:buClr>
                <a:srgbClr val="93B3D7"/>
              </a:buClr>
              <a:buSzPts val="3600"/>
              <a:buNone/>
            </a:pPr>
            <a:r>
              <a:t/>
            </a:r>
            <a:endParaRPr sz="3600"/>
          </a:p>
        </p:txBody>
      </p:sp>
      <p:sp>
        <p:nvSpPr>
          <p:cNvPr id="229" name="Google Shape;229;p13"/>
          <p:cNvSpPr txBox="1"/>
          <p:nvPr>
            <p:ph idx="2" type="body"/>
          </p:nvPr>
        </p:nvSpPr>
        <p:spPr>
          <a:xfrm>
            <a:off x="4495800" y="1697277"/>
            <a:ext cx="4038600" cy="4525963"/>
          </a:xfrm>
          <a:prstGeom prst="rect">
            <a:avLst/>
          </a:prstGeom>
          <a:noFill/>
          <a:ln>
            <a:noFill/>
          </a:ln>
        </p:spPr>
        <p:txBody>
          <a:bodyPr anchorCtr="0" anchor="t" bIns="45700" lIns="91425" spcFirstLastPara="1" rIns="91425" wrap="square" tIns="45700">
            <a:normAutofit/>
          </a:bodyPr>
          <a:lstStyle/>
          <a:p>
            <a:pPr indent="-349250" lvl="1" marL="349250" rtl="0" algn="l">
              <a:spcBef>
                <a:spcPts val="0"/>
              </a:spcBef>
              <a:spcAft>
                <a:spcPts val="0"/>
              </a:spcAft>
              <a:buClr>
                <a:srgbClr val="93B3D7"/>
              </a:buClr>
              <a:buSzPts val="3600"/>
              <a:buChar char="–"/>
            </a:pPr>
            <a:r>
              <a:rPr lang="en-US" sz="3600"/>
              <a:t>Instant Expert</a:t>
            </a:r>
            <a:endParaRPr/>
          </a:p>
          <a:p>
            <a:pPr indent="-349250" lvl="1" marL="349250" rtl="0" algn="l">
              <a:spcBef>
                <a:spcPts val="2000"/>
              </a:spcBef>
              <a:spcAft>
                <a:spcPts val="0"/>
              </a:spcAft>
              <a:buClr>
                <a:srgbClr val="93B3D7"/>
              </a:buClr>
              <a:buSzPts val="3600"/>
              <a:buChar char="–"/>
            </a:pPr>
            <a:r>
              <a:rPr lang="en-US" sz="3600"/>
              <a:t>Gallery Walk (pics)</a:t>
            </a:r>
            <a:endParaRPr/>
          </a:p>
          <a:p>
            <a:pPr indent="-349250" lvl="1" marL="349250" rtl="0" algn="l">
              <a:spcBef>
                <a:spcPts val="2000"/>
              </a:spcBef>
              <a:spcAft>
                <a:spcPts val="0"/>
              </a:spcAft>
              <a:buClr>
                <a:srgbClr val="93B3D7"/>
              </a:buClr>
              <a:buSzPts val="3600"/>
              <a:buChar char="–"/>
            </a:pPr>
            <a:r>
              <a:rPr lang="en-US" sz="3600"/>
              <a:t>Fishbowl</a:t>
            </a:r>
            <a:endParaRPr/>
          </a:p>
          <a:p>
            <a:pPr indent="-349250" lvl="1" marL="349250" rtl="0" algn="l">
              <a:spcBef>
                <a:spcPts val="2000"/>
              </a:spcBef>
              <a:spcAft>
                <a:spcPts val="0"/>
              </a:spcAft>
              <a:buClr>
                <a:srgbClr val="93B3D7"/>
              </a:buClr>
              <a:buSzPts val="3600"/>
              <a:buChar char="–"/>
            </a:pPr>
            <a:r>
              <a:rPr lang="en-US" sz="3600"/>
              <a:t>Debate</a:t>
            </a:r>
            <a:endParaRPr/>
          </a:p>
          <a:p>
            <a:pPr indent="0" lvl="0" marL="0" rtl="0" algn="l">
              <a:spcBef>
                <a:spcPts val="560"/>
              </a:spcBef>
              <a:spcAft>
                <a:spcPts val="0"/>
              </a:spcAft>
              <a:buClr>
                <a:schemeClr val="dk1"/>
              </a:buClr>
              <a:buSzPts val="2800"/>
              <a:buNone/>
            </a:pPr>
            <a:r>
              <a:t/>
            </a:r>
            <a:endParaRPr/>
          </a:p>
        </p:txBody>
      </p:sp>
      <p:sp>
        <p:nvSpPr>
          <p:cNvPr id="230" name="Google Shape;230;p13"/>
          <p:cNvSpPr/>
          <p:nvPr/>
        </p:nvSpPr>
        <p:spPr>
          <a:xfrm>
            <a:off x="4453217" y="3244334"/>
            <a:ext cx="23756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 </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34" name="Shape 234"/>
        <p:cNvGrpSpPr/>
        <p:nvPr/>
      </p:nvGrpSpPr>
      <p:grpSpPr>
        <a:xfrm>
          <a:off x="0" y="0"/>
          <a:ext cx="0" cy="0"/>
          <a:chOff x="0" y="0"/>
          <a:chExt cx="0" cy="0"/>
        </a:xfrm>
      </p:grpSpPr>
      <p:sp>
        <p:nvSpPr>
          <p:cNvPr id="235" name="Google Shape;235;p14"/>
          <p:cNvSpPr/>
          <p:nvPr/>
        </p:nvSpPr>
        <p:spPr>
          <a:xfrm>
            <a:off x="3531267" y="3509963"/>
            <a:ext cx="5319162" cy="2967839"/>
          </a:xfrm>
          <a:prstGeom prst="rect">
            <a:avLst/>
          </a:prstGeom>
          <a:solidFill>
            <a:srgbClr val="404040"/>
          </a:solidFill>
          <a:ln cap="sq" cmpd="thinThick" w="127000">
            <a:solidFill>
              <a:srgbClr val="40404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 name="Google Shape;236;p14"/>
          <p:cNvSpPr txBox="1"/>
          <p:nvPr>
            <p:ph type="title"/>
          </p:nvPr>
        </p:nvSpPr>
        <p:spPr>
          <a:xfrm>
            <a:off x="3766365" y="3812954"/>
            <a:ext cx="4848966" cy="1516014"/>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FFFFFF"/>
              </a:buClr>
              <a:buSzPts val="4200"/>
              <a:buFont typeface="Calibri"/>
              <a:buNone/>
            </a:pPr>
            <a:r>
              <a:rPr lang="en-US" sz="4200">
                <a:solidFill>
                  <a:srgbClr val="FFFFFF"/>
                </a:solidFill>
                <a:latin typeface="Calibri"/>
                <a:ea typeface="Calibri"/>
                <a:cs typeface="Calibri"/>
                <a:sym typeface="Calibri"/>
              </a:rPr>
              <a:t>Think-Pair-Share</a:t>
            </a:r>
            <a:br>
              <a:rPr lang="en-US" sz="4200">
                <a:solidFill>
                  <a:srgbClr val="FFFFFF"/>
                </a:solidFill>
                <a:latin typeface="Calibri"/>
                <a:ea typeface="Calibri"/>
                <a:cs typeface="Calibri"/>
                <a:sym typeface="Calibri"/>
              </a:rPr>
            </a:br>
            <a:r>
              <a:rPr lang="en-US" sz="4200">
                <a:solidFill>
                  <a:srgbClr val="FFFFFF"/>
                </a:solidFill>
                <a:latin typeface="Calibri"/>
                <a:ea typeface="Calibri"/>
                <a:cs typeface="Calibri"/>
                <a:sym typeface="Calibri"/>
              </a:rPr>
              <a:t>Turn and Talk</a:t>
            </a:r>
            <a:endParaRPr/>
          </a:p>
        </p:txBody>
      </p:sp>
      <p:pic>
        <p:nvPicPr>
          <p:cNvPr descr="A group of people sitting at a table using a computer&#10;&#10;Description automatically generated" id="237" name="Google Shape;237;p14"/>
          <p:cNvPicPr preferRelativeResize="0"/>
          <p:nvPr/>
        </p:nvPicPr>
        <p:blipFill rotWithShape="1">
          <a:blip r:embed="rId3">
            <a:alphaModFix/>
          </a:blip>
          <a:srcRect b="-1" l="6613" r="34233" t="0"/>
          <a:stretch/>
        </p:blipFill>
        <p:spPr>
          <a:xfrm>
            <a:off x="238226" y="321733"/>
            <a:ext cx="3113761" cy="3026834"/>
          </a:xfrm>
          <a:prstGeom prst="rect">
            <a:avLst/>
          </a:prstGeom>
          <a:noFill/>
          <a:ln>
            <a:noFill/>
          </a:ln>
        </p:spPr>
      </p:pic>
      <p:pic>
        <p:nvPicPr>
          <p:cNvPr descr="A group of people sitting at a table&#10;&#10;Description automatically generated" id="238" name="Google Shape;238;p14"/>
          <p:cNvPicPr preferRelativeResize="0"/>
          <p:nvPr/>
        </p:nvPicPr>
        <p:blipFill rotWithShape="1">
          <a:blip r:embed="rId4">
            <a:alphaModFix/>
          </a:blip>
          <a:srcRect b="1" l="15615" r="11692" t="0"/>
          <a:stretch/>
        </p:blipFill>
        <p:spPr>
          <a:xfrm>
            <a:off x="3479216" y="321733"/>
            <a:ext cx="2654982" cy="2985818"/>
          </a:xfrm>
          <a:prstGeom prst="rect">
            <a:avLst/>
          </a:prstGeom>
          <a:noFill/>
          <a:ln>
            <a:noFill/>
          </a:ln>
        </p:spPr>
      </p:pic>
      <p:pic>
        <p:nvPicPr>
          <p:cNvPr descr="A group of people sitting at a desk&#10;&#10;Description automatically generated" id="239" name="Google Shape;239;p14"/>
          <p:cNvPicPr preferRelativeResize="0"/>
          <p:nvPr>
            <p:ph idx="1" type="body"/>
          </p:nvPr>
        </p:nvPicPr>
        <p:blipFill rotWithShape="1">
          <a:blip r:embed="rId5">
            <a:alphaModFix/>
          </a:blip>
          <a:srcRect b="1" l="32380" r="9006" t="0"/>
          <a:stretch/>
        </p:blipFill>
        <p:spPr>
          <a:xfrm>
            <a:off x="6261427" y="321734"/>
            <a:ext cx="2651693" cy="2985818"/>
          </a:xfrm>
          <a:prstGeom prst="rect">
            <a:avLst/>
          </a:prstGeom>
          <a:noFill/>
          <a:ln>
            <a:noFill/>
          </a:ln>
        </p:spPr>
      </p:pic>
      <p:cxnSp>
        <p:nvCxnSpPr>
          <p:cNvPr id="240" name="Google Shape;240;p14"/>
          <p:cNvCxnSpPr/>
          <p:nvPr/>
        </p:nvCxnSpPr>
        <p:spPr>
          <a:xfrm>
            <a:off x="3853715" y="5443086"/>
            <a:ext cx="4800600" cy="0"/>
          </a:xfrm>
          <a:prstGeom prst="straightConnector1">
            <a:avLst/>
          </a:prstGeom>
          <a:noFill/>
          <a:ln cap="flat" cmpd="sng" w="22225">
            <a:solidFill>
              <a:srgbClr val="D9D9D9"/>
            </a:solidFill>
            <a:prstDash val="solid"/>
            <a:round/>
            <a:headEnd len="sm" w="sm" type="none"/>
            <a:tailEnd len="sm" w="sm" type="none"/>
          </a:ln>
        </p:spPr>
      </p:cxnSp>
      <p:pic>
        <p:nvPicPr>
          <p:cNvPr descr="A group of people sitting at a table&#10;&#10;Description automatically generated" id="241" name="Google Shape;241;p14"/>
          <p:cNvPicPr preferRelativeResize="0"/>
          <p:nvPr/>
        </p:nvPicPr>
        <p:blipFill rotWithShape="1">
          <a:blip r:embed="rId6">
            <a:alphaModFix/>
          </a:blip>
          <a:srcRect b="3" l="15037" r="22596" t="0"/>
          <a:stretch/>
        </p:blipFill>
        <p:spPr>
          <a:xfrm>
            <a:off x="238226" y="3509433"/>
            <a:ext cx="3120339" cy="302683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pic>
        <p:nvPicPr>
          <p:cNvPr descr="A screenshot of a cell phone&#10;&#10;Description automatically generated" id="247" name="Google Shape;247;p15"/>
          <p:cNvPicPr preferRelativeResize="0"/>
          <p:nvPr/>
        </p:nvPicPr>
        <p:blipFill rotWithShape="1">
          <a:blip r:embed="rId3">
            <a:alphaModFix/>
          </a:blip>
          <a:srcRect b="0" l="0" r="0" t="0"/>
          <a:stretch/>
        </p:blipFill>
        <p:spPr>
          <a:xfrm>
            <a:off x="2002701" y="1454635"/>
            <a:ext cx="4773879" cy="5176281"/>
          </a:xfrm>
          <a:prstGeom prst="rect">
            <a:avLst/>
          </a:prstGeom>
          <a:noFill/>
          <a:ln>
            <a:noFill/>
          </a:ln>
        </p:spPr>
      </p:pic>
      <p:sp>
        <p:nvSpPr>
          <p:cNvPr id="248" name="Google Shape;248;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200"/>
              <a:buFont typeface="Calibri"/>
              <a:buNone/>
            </a:pPr>
            <a:r>
              <a:rPr b="1" lang="en-US" sz="3200"/>
              <a:t>Survey Activity</a:t>
            </a:r>
            <a:br>
              <a:rPr b="1" lang="en-US" sz="3200"/>
            </a:br>
            <a:r>
              <a:rPr lang="en-US" sz="3200"/>
              <a:t>Do you like……? / Don’t you like….?</a:t>
            </a:r>
            <a:endParaRPr/>
          </a:p>
        </p:txBody>
      </p:sp>
      <p:sp>
        <p:nvSpPr>
          <p:cNvPr id="249" name="Google Shape;249;p15"/>
          <p:cNvSpPr txBox="1"/>
          <p:nvPr>
            <p:ph idx="1" type="body"/>
          </p:nvPr>
        </p:nvSpPr>
        <p:spPr>
          <a:xfrm>
            <a:off x="793900" y="1600200"/>
            <a:ext cx="7635000" cy="51762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pic>
        <p:nvPicPr>
          <p:cNvPr descr="A screenshot of a cell phone&#10;&#10;Description automatically generated" id="255" name="Google Shape;255;p16"/>
          <p:cNvPicPr preferRelativeResize="0"/>
          <p:nvPr>
            <p:ph idx="2" type="body"/>
          </p:nvPr>
        </p:nvPicPr>
        <p:blipFill rotWithShape="1">
          <a:blip r:embed="rId3">
            <a:alphaModFix/>
          </a:blip>
          <a:srcRect b="0" l="0" r="0" t="0"/>
          <a:stretch/>
        </p:blipFill>
        <p:spPr>
          <a:xfrm>
            <a:off x="0" y="955477"/>
            <a:ext cx="3762634" cy="4947047"/>
          </a:xfrm>
          <a:prstGeom prst="rect">
            <a:avLst/>
          </a:prstGeom>
          <a:noFill/>
          <a:ln>
            <a:noFill/>
          </a:ln>
        </p:spPr>
      </p:pic>
      <p:pic>
        <p:nvPicPr>
          <p:cNvPr descr="A screenshot of a cell phone&#10;&#10;Description automatically generated" id="256" name="Google Shape;256;p16"/>
          <p:cNvPicPr preferRelativeResize="0"/>
          <p:nvPr>
            <p:ph idx="1" type="body"/>
          </p:nvPr>
        </p:nvPicPr>
        <p:blipFill rotWithShape="1">
          <a:blip r:embed="rId4">
            <a:alphaModFix/>
          </a:blip>
          <a:srcRect b="0" l="0" r="0" t="0"/>
          <a:stretch/>
        </p:blipFill>
        <p:spPr>
          <a:xfrm>
            <a:off x="5149678" y="1018674"/>
            <a:ext cx="3994322" cy="5005985"/>
          </a:xfrm>
          <a:prstGeom prst="rect">
            <a:avLst/>
          </a:prstGeom>
          <a:noFill/>
          <a:ln>
            <a:noFill/>
          </a:ln>
        </p:spPr>
      </p:pic>
      <p:sp>
        <p:nvSpPr>
          <p:cNvPr id="257" name="Google Shape;257;p16"/>
          <p:cNvSpPr txBox="1"/>
          <p:nvPr/>
        </p:nvSpPr>
        <p:spPr>
          <a:xfrm>
            <a:off x="3789190" y="2368154"/>
            <a:ext cx="1273710" cy="5078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a:solidFill>
                  <a:schemeClr val="dk1"/>
                </a:solidFill>
                <a:latin typeface="Calibri"/>
                <a:ea typeface="Calibri"/>
                <a:cs typeface="Calibri"/>
                <a:sym typeface="Calibri"/>
              </a:rPr>
              <a:t>Information – Gap Activity</a:t>
            </a:r>
            <a:endParaRPr/>
          </a:p>
        </p:txBody>
      </p:sp>
      <p:pic>
        <p:nvPicPr>
          <p:cNvPr descr="A picture containing clipart, doll&#10;&#10;Description automatically generated" id="258" name="Google Shape;258;p16"/>
          <p:cNvPicPr preferRelativeResize="0"/>
          <p:nvPr/>
        </p:nvPicPr>
        <p:blipFill rotWithShape="1">
          <a:blip r:embed="rId5">
            <a:alphaModFix/>
          </a:blip>
          <a:srcRect b="0" l="0" r="0" t="0"/>
          <a:stretch/>
        </p:blipFill>
        <p:spPr>
          <a:xfrm>
            <a:off x="3789190" y="3173730"/>
            <a:ext cx="1219200" cy="1047750"/>
          </a:xfrm>
          <a:prstGeom prst="rect">
            <a:avLst/>
          </a:prstGeom>
          <a:noFill/>
          <a:ln>
            <a:noFill/>
          </a:ln>
        </p:spPr>
      </p:pic>
      <p:sp>
        <p:nvSpPr>
          <p:cNvPr id="259" name="Google Shape;259;p16"/>
          <p:cNvSpPr txBox="1"/>
          <p:nvPr/>
        </p:nvSpPr>
        <p:spPr>
          <a:xfrm>
            <a:off x="973777" y="83127"/>
            <a:ext cx="6412675"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0000FF"/>
                </a:solidFill>
                <a:latin typeface="Calibri"/>
                <a:ea typeface="Calibri"/>
                <a:cs typeface="Calibri"/>
                <a:sym typeface="Calibri"/>
              </a:rPr>
              <a:t>Information-Gap Activity</a:t>
            </a:r>
            <a:endParaRPr b="1">
              <a:solidFill>
                <a:srgbClr val="0000FF"/>
              </a:solidFill>
            </a:endParaRPr>
          </a:p>
          <a:p>
            <a:pPr indent="0" lvl="0" marL="0" marR="0" rtl="0" algn="l">
              <a:spcBef>
                <a:spcPts val="0"/>
              </a:spcBef>
              <a:spcAft>
                <a:spcPts val="0"/>
              </a:spcAft>
              <a:buNone/>
            </a:pPr>
            <a:r>
              <a:rPr lang="en-US" sz="2400">
                <a:solidFill>
                  <a:schemeClr val="dk1"/>
                </a:solidFill>
                <a:latin typeface="Calibri"/>
                <a:ea typeface="Calibri"/>
                <a:cs typeface="Calibri"/>
                <a:sym typeface="Calibri"/>
              </a:rPr>
              <a:t>University Student Population According to Year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2"/>
          <p:cNvSpPr txBox="1"/>
          <p:nvPr>
            <p:ph type="title"/>
          </p:nvPr>
        </p:nvSpPr>
        <p:spPr>
          <a:xfrm>
            <a:off x="68075" y="274650"/>
            <a:ext cx="86187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4400"/>
              <a:buFont typeface="Calibri"/>
              <a:buNone/>
            </a:pPr>
            <a:r>
              <a:rPr lang="en-US"/>
              <a:t>     Talking in the L2 is the…</a:t>
            </a:r>
            <a:endParaRPr/>
          </a:p>
        </p:txBody>
      </p:sp>
      <p:sp>
        <p:nvSpPr>
          <p:cNvPr id="96" name="Google Shape;96;p2"/>
          <p:cNvSpPr txBox="1"/>
          <p:nvPr>
            <p:ph idx="1" type="body"/>
          </p:nvPr>
        </p:nvSpPr>
        <p:spPr>
          <a:xfrm>
            <a:off x="457200" y="1476075"/>
            <a:ext cx="6168900" cy="5192400"/>
          </a:xfrm>
          <a:prstGeom prst="rect">
            <a:avLst/>
          </a:prstGeom>
          <a:noFill/>
          <a:ln>
            <a:noFill/>
          </a:ln>
        </p:spPr>
        <p:txBody>
          <a:bodyPr anchorCtr="0" anchor="t" bIns="45700" lIns="91425" spcFirstLastPara="1" rIns="91425" wrap="square" tIns="45700">
            <a:normAutofit/>
          </a:bodyPr>
          <a:lstStyle/>
          <a:p>
            <a:pPr indent="0" lvl="0" marL="742950" rtl="0" algn="l">
              <a:spcBef>
                <a:spcPts val="0"/>
              </a:spcBef>
              <a:spcAft>
                <a:spcPts val="0"/>
              </a:spcAft>
              <a:buNone/>
            </a:pPr>
            <a:r>
              <a:rPr b="1" lang="en-US" sz="2800">
                <a:solidFill>
                  <a:srgbClr val="FF0000"/>
                </a:solidFill>
              </a:rPr>
              <a:t>cornerstone</a:t>
            </a:r>
            <a:r>
              <a:rPr b="1" lang="en-US" sz="2800"/>
              <a:t> on which we build literacy and language learning </a:t>
            </a:r>
            <a:endParaRPr sz="2800"/>
          </a:p>
          <a:p>
            <a:pPr indent="-285750" lvl="1" marL="742950" rtl="0" algn="l">
              <a:spcBef>
                <a:spcPts val="560"/>
              </a:spcBef>
              <a:spcAft>
                <a:spcPts val="0"/>
              </a:spcAft>
              <a:buSzPts val="2800"/>
              <a:buChar char="–"/>
            </a:pPr>
            <a:r>
              <a:rPr lang="en-US" sz="2800"/>
              <a:t>builds vocabulary</a:t>
            </a:r>
            <a:endParaRPr sz="2800"/>
          </a:p>
          <a:p>
            <a:pPr indent="-285750" lvl="1" marL="742950" rtl="0" algn="l">
              <a:spcBef>
                <a:spcPts val="560"/>
              </a:spcBef>
              <a:spcAft>
                <a:spcPts val="0"/>
              </a:spcAft>
              <a:buSzPts val="2800"/>
              <a:buChar char="–"/>
            </a:pPr>
            <a:r>
              <a:rPr lang="en-US" sz="2800"/>
              <a:t>builds communication skills </a:t>
            </a:r>
            <a:endParaRPr sz="2800"/>
          </a:p>
          <a:p>
            <a:pPr indent="-285750" lvl="1" marL="742950" rtl="0" algn="l">
              <a:spcBef>
                <a:spcPts val="560"/>
              </a:spcBef>
              <a:spcAft>
                <a:spcPts val="0"/>
              </a:spcAft>
              <a:buSzPts val="2800"/>
              <a:buChar char="–"/>
            </a:pPr>
            <a:r>
              <a:rPr lang="en-US" sz="2800"/>
              <a:t>builds critical thinking</a:t>
            </a:r>
            <a:endParaRPr sz="2800"/>
          </a:p>
          <a:p>
            <a:pPr indent="-285750" lvl="1" marL="742950" rtl="0" algn="l">
              <a:spcBef>
                <a:spcPts val="560"/>
              </a:spcBef>
              <a:spcAft>
                <a:spcPts val="0"/>
              </a:spcAft>
              <a:buClr>
                <a:srgbClr val="FF0000"/>
              </a:buClr>
              <a:buSzPts val="2800"/>
              <a:buChar char="–"/>
            </a:pPr>
            <a:r>
              <a:rPr b="1" lang="en-US" sz="2800">
                <a:solidFill>
                  <a:srgbClr val="FF0000"/>
                </a:solidFill>
              </a:rPr>
              <a:t>Increases language proficiency</a:t>
            </a:r>
            <a:endParaRPr b="1" sz="2800">
              <a:solidFill>
                <a:srgbClr val="FF0000"/>
              </a:solidFill>
            </a:endParaRPr>
          </a:p>
          <a:p>
            <a:pPr indent="0" lvl="1" marL="457200" rtl="0" algn="l">
              <a:spcBef>
                <a:spcPts val="560"/>
              </a:spcBef>
              <a:spcAft>
                <a:spcPts val="0"/>
              </a:spcAft>
              <a:buClr>
                <a:schemeClr val="dk1"/>
              </a:buClr>
              <a:buSzPts val="2800"/>
              <a:buFont typeface="Arial"/>
              <a:buNone/>
            </a:pPr>
            <a:r>
              <a:t/>
            </a:r>
            <a:endParaRPr sz="2800"/>
          </a:p>
          <a:p>
            <a:pPr indent="-139700" lvl="0" marL="342900" rtl="0" algn="l">
              <a:spcBef>
                <a:spcPts val="640"/>
              </a:spcBef>
              <a:spcAft>
                <a:spcPts val="0"/>
              </a:spcAft>
              <a:buClr>
                <a:schemeClr val="dk1"/>
              </a:buClr>
              <a:buSzPts val="3200"/>
              <a:buNone/>
            </a:pPr>
            <a:r>
              <a:t/>
            </a:r>
            <a:endParaRPr/>
          </a:p>
        </p:txBody>
      </p:sp>
      <p:sp>
        <p:nvSpPr>
          <p:cNvPr id="97" name="Google Shape;97;p2"/>
          <p:cNvSpPr txBox="1"/>
          <p:nvPr>
            <p:ph idx="2" type="body"/>
          </p:nvPr>
        </p:nvSpPr>
        <p:spPr>
          <a:xfrm>
            <a:off x="5251175" y="2311875"/>
            <a:ext cx="3435600" cy="3814500"/>
          </a:xfrm>
          <a:prstGeom prst="rect">
            <a:avLst/>
          </a:prstGeom>
        </p:spPr>
        <p:txBody>
          <a:bodyPr anchorCtr="0" anchor="t" bIns="45700" lIns="91425" spcFirstLastPara="1" rIns="91425" wrap="square" tIns="45700">
            <a:noAutofit/>
          </a:bodyPr>
          <a:lstStyle/>
          <a:p>
            <a:pPr indent="0" lvl="0" marL="0" rtl="0" algn="l">
              <a:spcBef>
                <a:spcPts val="560"/>
              </a:spcBef>
              <a:spcAft>
                <a:spcPts val="0"/>
              </a:spcAft>
              <a:buNone/>
            </a:pPr>
            <a:r>
              <a:rPr lang="en-US"/>
              <a:t>                                    </a:t>
            </a:r>
            <a:endParaRPr/>
          </a:p>
        </p:txBody>
      </p:sp>
      <p:pic>
        <p:nvPicPr>
          <p:cNvPr descr="A group of people sitting at a desk&#10;&#10;Description automatically generated" id="98" name="Google Shape;98;p2"/>
          <p:cNvPicPr preferRelativeResize="0"/>
          <p:nvPr>
            <p:ph idx="1" type="body"/>
          </p:nvPr>
        </p:nvPicPr>
        <p:blipFill rotWithShape="1">
          <a:blip r:embed="rId3">
            <a:alphaModFix/>
          </a:blip>
          <a:srcRect b="0" l="32377" r="9008" t="0"/>
          <a:stretch/>
        </p:blipFill>
        <p:spPr>
          <a:xfrm>
            <a:off x="7164600" y="274650"/>
            <a:ext cx="1749900" cy="1653000"/>
          </a:xfrm>
          <a:prstGeom prst="rect">
            <a:avLst/>
          </a:prstGeom>
          <a:noFill/>
          <a:ln>
            <a:noFill/>
          </a:ln>
        </p:spPr>
      </p:pic>
      <p:pic>
        <p:nvPicPr>
          <p:cNvPr descr="A group of people sitting at a table&#10;&#10;Description automatically generated" id="99" name="Google Shape;99;p2"/>
          <p:cNvPicPr preferRelativeResize="0"/>
          <p:nvPr/>
        </p:nvPicPr>
        <p:blipFill rotWithShape="1">
          <a:blip r:embed="rId4">
            <a:alphaModFix/>
          </a:blip>
          <a:srcRect b="0" l="15613" r="11695" t="0"/>
          <a:stretch/>
        </p:blipFill>
        <p:spPr>
          <a:xfrm>
            <a:off x="7250100" y="2311874"/>
            <a:ext cx="1664400" cy="1604398"/>
          </a:xfrm>
          <a:prstGeom prst="rect">
            <a:avLst/>
          </a:prstGeom>
          <a:noFill/>
          <a:ln>
            <a:noFill/>
          </a:ln>
        </p:spPr>
      </p:pic>
      <p:pic>
        <p:nvPicPr>
          <p:cNvPr descr="A group of people sitting at a table using a computer&#10;&#10;Description automatically generated" id="100" name="Google Shape;100;p2"/>
          <p:cNvPicPr preferRelativeResize="0"/>
          <p:nvPr/>
        </p:nvPicPr>
        <p:blipFill rotWithShape="1">
          <a:blip r:embed="rId5">
            <a:alphaModFix/>
          </a:blip>
          <a:srcRect b="0" l="6613" r="34236" t="0"/>
          <a:stretch/>
        </p:blipFill>
        <p:spPr>
          <a:xfrm>
            <a:off x="7207350" y="4425300"/>
            <a:ext cx="1749900" cy="17010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Google Shape;265;g6d8cdbe294_0_8"/>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n-US"/>
              <a:t>Instant Expert</a:t>
            </a:r>
            <a:endParaRPr/>
          </a:p>
        </p:txBody>
      </p:sp>
      <p:sp>
        <p:nvSpPr>
          <p:cNvPr id="266" name="Google Shape;266;g6d8cdbe294_0_8"/>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lang="en-US"/>
              <a:t>Each group is responsible for becoming an expert on some aspect of the text or task.</a:t>
            </a:r>
            <a:endParaRPr/>
          </a:p>
          <a:p>
            <a:pPr indent="0" lvl="0" marL="0" rtl="0" algn="l">
              <a:spcBef>
                <a:spcPts val="360"/>
              </a:spcBef>
              <a:spcAft>
                <a:spcPts val="0"/>
              </a:spcAft>
              <a:buNone/>
            </a:pPr>
            <a:r>
              <a:rPr lang="en-US"/>
              <a:t>Then they report out to the class</a:t>
            </a:r>
            <a:endParaRPr/>
          </a:p>
        </p:txBody>
      </p:sp>
      <p:pic>
        <p:nvPicPr>
          <p:cNvPr id="267" name="Google Shape;267;g6d8cdbe294_0_8"/>
          <p:cNvPicPr preferRelativeResize="0"/>
          <p:nvPr/>
        </p:nvPicPr>
        <p:blipFill>
          <a:blip r:embed="rId3">
            <a:alphaModFix/>
          </a:blip>
          <a:stretch>
            <a:fillRect/>
          </a:stretch>
        </p:blipFill>
        <p:spPr>
          <a:xfrm>
            <a:off x="3046824" y="3539325"/>
            <a:ext cx="3050350" cy="296395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71" name="Shape 271"/>
        <p:cNvGrpSpPr/>
        <p:nvPr/>
      </p:nvGrpSpPr>
      <p:grpSpPr>
        <a:xfrm>
          <a:off x="0" y="0"/>
          <a:ext cx="0" cy="0"/>
          <a:chOff x="0" y="0"/>
          <a:chExt cx="0" cy="0"/>
        </a:xfrm>
      </p:grpSpPr>
      <p:sp>
        <p:nvSpPr>
          <p:cNvPr id="272" name="Google Shape;272;p17"/>
          <p:cNvSpPr/>
          <p:nvPr/>
        </p:nvSpPr>
        <p:spPr>
          <a:xfrm>
            <a:off x="0" y="0"/>
            <a:ext cx="9144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 name="Google Shape;273;p17"/>
          <p:cNvSpPr txBox="1"/>
          <p:nvPr>
            <p:ph type="title"/>
          </p:nvPr>
        </p:nvSpPr>
        <p:spPr>
          <a:xfrm>
            <a:off x="726948" y="4535424"/>
            <a:ext cx="2763774" cy="155858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000"/>
              <a:buFont typeface="Calibri"/>
              <a:buNone/>
            </a:pPr>
            <a:r>
              <a:rPr lang="en-US" sz="3000">
                <a:solidFill>
                  <a:schemeClr val="dk1"/>
                </a:solidFill>
                <a:latin typeface="Calibri"/>
                <a:ea typeface="Calibri"/>
                <a:cs typeface="Calibri"/>
                <a:sym typeface="Calibri"/>
              </a:rPr>
              <a:t>GALLERY WALK</a:t>
            </a:r>
            <a:endParaRPr/>
          </a:p>
        </p:txBody>
      </p:sp>
      <p:pic>
        <p:nvPicPr>
          <p:cNvPr descr="A group of people standing in a room&#10;&#10;Description automatically generated" id="274" name="Google Shape;274;p17"/>
          <p:cNvPicPr preferRelativeResize="0"/>
          <p:nvPr/>
        </p:nvPicPr>
        <p:blipFill rotWithShape="1">
          <a:blip r:embed="rId3">
            <a:alphaModFix/>
          </a:blip>
          <a:srcRect b="-2" l="11827" r="41824" t="0"/>
          <a:stretch/>
        </p:blipFill>
        <p:spPr>
          <a:xfrm>
            <a:off x="6107059" y="0"/>
            <a:ext cx="3002260" cy="4226709"/>
          </a:xfrm>
          <a:prstGeom prst="rect">
            <a:avLst/>
          </a:prstGeom>
          <a:noFill/>
          <a:ln>
            <a:noFill/>
          </a:ln>
        </p:spPr>
      </p:pic>
      <p:pic>
        <p:nvPicPr>
          <p:cNvPr descr="Two people standing in a room&#10;&#10;Description automatically generated" id="275" name="Google Shape;275;p17"/>
          <p:cNvPicPr preferRelativeResize="0"/>
          <p:nvPr/>
        </p:nvPicPr>
        <p:blipFill rotWithShape="1">
          <a:blip r:embed="rId4">
            <a:alphaModFix/>
          </a:blip>
          <a:srcRect b="3" l="29505" r="28566" t="0"/>
          <a:stretch/>
        </p:blipFill>
        <p:spPr>
          <a:xfrm>
            <a:off x="3070098" y="10"/>
            <a:ext cx="3002280" cy="4224518"/>
          </a:xfrm>
          <a:prstGeom prst="rect">
            <a:avLst/>
          </a:prstGeom>
          <a:noFill/>
          <a:ln>
            <a:noFill/>
          </a:ln>
        </p:spPr>
      </p:pic>
      <p:pic>
        <p:nvPicPr>
          <p:cNvPr descr="A group of people in a room&#10;&#10;Description automatically generated" id="276" name="Google Shape;276;p17"/>
          <p:cNvPicPr preferRelativeResize="0"/>
          <p:nvPr>
            <p:ph idx="1" type="body"/>
          </p:nvPr>
        </p:nvPicPr>
        <p:blipFill rotWithShape="1">
          <a:blip r:embed="rId5">
            <a:alphaModFix/>
          </a:blip>
          <a:srcRect b="3" l="21387" r="19954" t="0"/>
          <a:stretch/>
        </p:blipFill>
        <p:spPr>
          <a:xfrm>
            <a:off x="66294" y="0"/>
            <a:ext cx="3003804" cy="4224518"/>
          </a:xfrm>
          <a:prstGeom prst="rect">
            <a:avLst/>
          </a:prstGeom>
          <a:noFill/>
          <a:ln>
            <a:noFill/>
          </a:ln>
        </p:spPr>
      </p:pic>
      <p:sp>
        <p:nvSpPr>
          <p:cNvPr id="277" name="Google Shape;277;p17"/>
          <p:cNvSpPr txBox="1"/>
          <p:nvPr>
            <p:ph idx="2" type="body"/>
          </p:nvPr>
        </p:nvSpPr>
        <p:spPr>
          <a:xfrm>
            <a:off x="3372592" y="4535424"/>
            <a:ext cx="4504185" cy="2191053"/>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0"/>
              </a:spcBef>
              <a:spcAft>
                <a:spcPts val="0"/>
              </a:spcAft>
              <a:buClr>
                <a:schemeClr val="dk1"/>
              </a:buClr>
              <a:buSzPts val="2000"/>
              <a:buFont typeface="Calibri"/>
              <a:buAutoNum type="arabicPeriod"/>
            </a:pPr>
            <a:r>
              <a:rPr lang="en-US" sz="2000"/>
              <a:t>GIVE PROMPT/QUESTION</a:t>
            </a:r>
            <a:endParaRPr/>
          </a:p>
          <a:p>
            <a:pPr indent="-342900" lvl="0" marL="457200" rtl="0" algn="l">
              <a:lnSpc>
                <a:spcPct val="90000"/>
              </a:lnSpc>
              <a:spcBef>
                <a:spcPts val="400"/>
              </a:spcBef>
              <a:spcAft>
                <a:spcPts val="0"/>
              </a:spcAft>
              <a:buClr>
                <a:schemeClr val="dk1"/>
              </a:buClr>
              <a:buSzPts val="2000"/>
              <a:buFont typeface="Calibri"/>
              <a:buAutoNum type="arabicPeriod"/>
            </a:pPr>
            <a:r>
              <a:rPr lang="en-US" sz="2000"/>
              <a:t>DISCUSS WITH GROUP AND WRITE ON POSTER</a:t>
            </a:r>
            <a:endParaRPr/>
          </a:p>
          <a:p>
            <a:pPr indent="-342900" lvl="0" marL="457200" rtl="0" algn="l">
              <a:lnSpc>
                <a:spcPct val="90000"/>
              </a:lnSpc>
              <a:spcBef>
                <a:spcPts val="400"/>
              </a:spcBef>
              <a:spcAft>
                <a:spcPts val="0"/>
              </a:spcAft>
              <a:buClr>
                <a:schemeClr val="dk1"/>
              </a:buClr>
              <a:buSzPts val="2000"/>
              <a:buFont typeface="Calibri"/>
              <a:buAutoNum type="arabicPeriod"/>
            </a:pPr>
            <a:r>
              <a:rPr lang="en-US" sz="2000"/>
              <a:t>GROUP MOVES TO A NEW POSTER AND ADDS TO a new PROMPT</a:t>
            </a:r>
            <a:endParaRPr/>
          </a:p>
          <a:p>
            <a:pPr indent="-342900" lvl="0" marL="457200" rtl="0" algn="l">
              <a:lnSpc>
                <a:spcPct val="90000"/>
              </a:lnSpc>
              <a:spcBef>
                <a:spcPts val="400"/>
              </a:spcBef>
              <a:spcAft>
                <a:spcPts val="0"/>
              </a:spcAft>
              <a:buClr>
                <a:schemeClr val="dk1"/>
              </a:buClr>
              <a:buSzPts val="2000"/>
              <a:buFont typeface="Calibri"/>
              <a:buAutoNum type="arabicPeriod"/>
            </a:pPr>
            <a:r>
              <a:rPr lang="en-US" sz="2000"/>
              <a:t>AFTER LAST ROTATION - </a:t>
            </a:r>
            <a:r>
              <a:rPr lang="en-US" sz="2000"/>
              <a:t>REPORT TO CLASS</a:t>
            </a:r>
            <a:endParaRPr/>
          </a:p>
          <a:p>
            <a:pPr indent="-120650" lvl="0" marL="342900" rtl="0" algn="l">
              <a:lnSpc>
                <a:spcPct val="90000"/>
              </a:lnSpc>
              <a:spcBef>
                <a:spcPts val="340"/>
              </a:spcBef>
              <a:spcAft>
                <a:spcPts val="0"/>
              </a:spcAft>
              <a:buClr>
                <a:schemeClr val="dk1"/>
              </a:buClr>
              <a:buSzPts val="1700"/>
              <a:buFont typeface="Arial"/>
              <a:buNone/>
            </a:pPr>
            <a:r>
              <a:t/>
            </a:r>
            <a:endParaRPr sz="1700"/>
          </a:p>
        </p:txBody>
      </p:sp>
      <p:grpSp>
        <p:nvGrpSpPr>
          <p:cNvPr id="278" name="Google Shape;278;p17"/>
          <p:cNvGrpSpPr/>
          <p:nvPr/>
        </p:nvGrpSpPr>
        <p:grpSpPr>
          <a:xfrm>
            <a:off x="7876777" y="4592474"/>
            <a:ext cx="846287" cy="847206"/>
            <a:chOff x="8183879" y="1000124"/>
            <a:chExt cx="1562267" cy="1172973"/>
          </a:xfrm>
        </p:grpSpPr>
        <p:sp>
          <p:nvSpPr>
            <p:cNvPr id="279" name="Google Shape;279;p17"/>
            <p:cNvSpPr/>
            <p:nvPr/>
          </p:nvSpPr>
          <p:spPr>
            <a:xfrm>
              <a:off x="8183879" y="1348782"/>
              <a:ext cx="935037" cy="824315"/>
            </a:xfrm>
            <a:custGeom>
              <a:rect b="b" l="l" r="r" t="t"/>
              <a:pathLst>
                <a:path extrusionOk="0" h="692" w="785">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cap="flat" cmpd="sng" w="2857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0" name="Google Shape;280;p17"/>
            <p:cNvSpPr/>
            <p:nvPr/>
          </p:nvSpPr>
          <p:spPr>
            <a:xfrm>
              <a:off x="8983979" y="1000124"/>
              <a:ext cx="762167" cy="671915"/>
            </a:xfrm>
            <a:custGeom>
              <a:rect b="b" l="l" r="r" t="t"/>
              <a:pathLst>
                <a:path extrusionOk="0" h="692" w="785">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cap="flat" cmpd="sng" w="2857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sp>
        <p:nvSpPr>
          <p:cNvPr id="286" name="Google Shape;286;g6d8cdbe294_0_40"/>
          <p:cNvSpPr txBox="1"/>
          <p:nvPr>
            <p:ph type="title"/>
          </p:nvPr>
        </p:nvSpPr>
        <p:spPr>
          <a:xfrm>
            <a:off x="457200" y="94650"/>
            <a:ext cx="8229600" cy="816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n-US"/>
              <a:t>Role-Plays</a:t>
            </a:r>
            <a:endParaRPr/>
          </a:p>
        </p:txBody>
      </p:sp>
      <p:sp>
        <p:nvSpPr>
          <p:cNvPr id="287" name="Google Shape;287;g6d8cdbe294_0_40"/>
          <p:cNvSpPr txBox="1"/>
          <p:nvPr>
            <p:ph idx="1" type="body"/>
          </p:nvPr>
        </p:nvSpPr>
        <p:spPr>
          <a:xfrm>
            <a:off x="457200" y="1319900"/>
            <a:ext cx="8229600" cy="48063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b="1" lang="en-US" sz="1800">
                <a:latin typeface="Arial"/>
                <a:ea typeface="Arial"/>
                <a:cs typeface="Arial"/>
                <a:sym typeface="Arial"/>
              </a:rPr>
              <a:t>Meeting at the Movies                               	Author:   K. Morgan (Texas)</a:t>
            </a:r>
            <a:endParaRPr b="1" sz="1800">
              <a:latin typeface="Arial"/>
              <a:ea typeface="Arial"/>
              <a:cs typeface="Arial"/>
              <a:sym typeface="Arial"/>
            </a:endParaRPr>
          </a:p>
          <a:p>
            <a:pPr indent="0" lvl="0" marL="0" rtl="0" algn="just">
              <a:lnSpc>
                <a:spcPct val="163636"/>
              </a:lnSpc>
              <a:spcBef>
                <a:spcPts val="100"/>
              </a:spcBef>
              <a:spcAft>
                <a:spcPts val="0"/>
              </a:spcAft>
              <a:buClr>
                <a:schemeClr val="dk1"/>
              </a:buClr>
              <a:buSzPts val="1100"/>
              <a:buFont typeface="Arial"/>
              <a:buNone/>
            </a:pPr>
            <a:r>
              <a:rPr lang="en-US" sz="1800">
                <a:latin typeface="Arial"/>
                <a:ea typeface="Arial"/>
                <a:cs typeface="Arial"/>
                <a:sym typeface="Arial"/>
              </a:rPr>
              <a:t>ROLES: Friends</a:t>
            </a:r>
            <a:endParaRPr sz="1800">
              <a:latin typeface="Arial"/>
              <a:ea typeface="Arial"/>
              <a:cs typeface="Arial"/>
              <a:sym typeface="Arial"/>
            </a:endParaRPr>
          </a:p>
          <a:p>
            <a:pPr indent="0" lvl="0" marL="0" rtl="0" algn="just">
              <a:lnSpc>
                <a:spcPct val="163636"/>
              </a:lnSpc>
              <a:spcBef>
                <a:spcPts val="100"/>
              </a:spcBef>
              <a:spcAft>
                <a:spcPts val="0"/>
              </a:spcAft>
              <a:buClr>
                <a:schemeClr val="dk1"/>
              </a:buClr>
              <a:buSzPts val="1100"/>
              <a:buFont typeface="Arial"/>
              <a:buNone/>
            </a:pPr>
            <a:r>
              <a:rPr lang="en-US" sz="1800">
                <a:latin typeface="Arial"/>
                <a:ea typeface="Arial"/>
                <a:cs typeface="Arial"/>
                <a:sym typeface="Arial"/>
              </a:rPr>
              <a:t>TOPICS: Leisure Time</a:t>
            </a:r>
            <a:endParaRPr sz="1800">
              <a:latin typeface="Arial"/>
              <a:ea typeface="Arial"/>
              <a:cs typeface="Arial"/>
              <a:sym typeface="Arial"/>
            </a:endParaRPr>
          </a:p>
          <a:p>
            <a:pPr indent="0" lvl="0" marL="0" rtl="0" algn="just">
              <a:lnSpc>
                <a:spcPct val="163636"/>
              </a:lnSpc>
              <a:spcBef>
                <a:spcPts val="100"/>
              </a:spcBef>
              <a:spcAft>
                <a:spcPts val="0"/>
              </a:spcAft>
              <a:buClr>
                <a:schemeClr val="dk1"/>
              </a:buClr>
              <a:buSzPts val="1100"/>
              <a:buFont typeface="Arial"/>
              <a:buNone/>
            </a:pPr>
            <a:r>
              <a:rPr lang="en-US" sz="1800">
                <a:latin typeface="Arial"/>
                <a:ea typeface="Arial"/>
                <a:cs typeface="Arial"/>
                <a:sym typeface="Arial"/>
              </a:rPr>
              <a:t>FUNCTIONS: Explaining, negotiate, exchange opinions, persuading</a:t>
            </a:r>
            <a:endParaRPr sz="18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US" sz="1800">
                <a:latin typeface="Arial"/>
                <a:ea typeface="Arial"/>
                <a:cs typeface="Arial"/>
                <a:sym typeface="Arial"/>
              </a:rPr>
              <a:t> </a:t>
            </a:r>
            <a:endParaRPr sz="18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US" sz="1800">
                <a:latin typeface="Arial"/>
                <a:ea typeface="Arial"/>
                <a:cs typeface="Arial"/>
                <a:sym typeface="Arial"/>
              </a:rPr>
              <a:t>MOVIES A:   You and your friend are meeting to see a movie this afternoon. You arrived first so you went ahead and bought the tickets. You bought tickets to see Star Wars because you have never seen it in a theater and you know your friend hasn't either. You friend is now approaching. How will you explain that you already bought the tickets and get him/her to reimburse you?</a:t>
            </a:r>
            <a:endParaRPr sz="18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US" sz="1800">
                <a:latin typeface="Arial"/>
                <a:ea typeface="Arial"/>
                <a:cs typeface="Arial"/>
                <a:sym typeface="Arial"/>
              </a:rPr>
              <a:t> </a:t>
            </a:r>
            <a:endParaRPr sz="18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US" sz="1800">
                <a:latin typeface="Arial"/>
                <a:ea typeface="Arial"/>
                <a:cs typeface="Arial"/>
                <a:sym typeface="Arial"/>
              </a:rPr>
              <a:t>MOVIES B:   You and your friend are meeting to see a movie. You have decided that you only want to see a comedy today. If there are no comedies playing, you would prefer to go home and watch TV or study. How will you explain this to your friend when you get to the theater?</a:t>
            </a:r>
            <a:endParaRPr sz="1800">
              <a:latin typeface="Arial"/>
              <a:ea typeface="Arial"/>
              <a:cs typeface="Arial"/>
              <a:sym typeface="Arial"/>
            </a:endParaRPr>
          </a:p>
          <a:p>
            <a:pPr indent="0" lvl="0" marL="0" rtl="0" algn="l">
              <a:lnSpc>
                <a:spcPct val="163636"/>
              </a:lnSpc>
              <a:spcBef>
                <a:spcPts val="100"/>
              </a:spcBef>
              <a:spcAft>
                <a:spcPts val="0"/>
              </a:spcAft>
              <a:buClr>
                <a:schemeClr val="dk1"/>
              </a:buClr>
              <a:buSzPts val="1100"/>
              <a:buFont typeface="Arial"/>
              <a:buNone/>
            </a:pPr>
            <a:r>
              <a:rPr b="1" lang="en-US" sz="1800">
                <a:latin typeface="Arial"/>
                <a:ea typeface="Arial"/>
                <a:cs typeface="Arial"/>
                <a:sym typeface="Arial"/>
              </a:rPr>
              <a:t> </a:t>
            </a:r>
            <a:endParaRPr b="1" sz="1800">
              <a:latin typeface="Arial"/>
              <a:ea typeface="Arial"/>
              <a:cs typeface="Arial"/>
              <a:sym typeface="Arial"/>
            </a:endParaRPr>
          </a:p>
          <a:p>
            <a:pPr indent="0" lvl="0" marL="0" rtl="0" algn="l">
              <a:spcBef>
                <a:spcPts val="360"/>
              </a:spcBef>
              <a:spcAft>
                <a:spcPts val="0"/>
              </a:spcAft>
              <a:buNone/>
            </a:pPr>
            <a:r>
              <a:t/>
            </a:r>
            <a:endParaRPr sz="18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sp>
        <p:nvSpPr>
          <p:cNvPr id="293" name="Google Shape;293;g6d8cdbe294_0_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1" marL="0" rtl="0" algn="ctr">
              <a:spcBef>
                <a:spcPts val="0"/>
              </a:spcBef>
              <a:spcAft>
                <a:spcPts val="0"/>
              </a:spcAft>
              <a:buNone/>
            </a:pPr>
            <a:r>
              <a:rPr b="1" lang="en-US" sz="3600"/>
              <a:t>Student Output Activities</a:t>
            </a:r>
            <a:br>
              <a:rPr b="1" lang="en-US" sz="3600"/>
            </a:br>
            <a:endParaRPr/>
          </a:p>
        </p:txBody>
      </p:sp>
      <p:sp>
        <p:nvSpPr>
          <p:cNvPr id="294" name="Google Shape;294;g6d8cdbe294_0_25"/>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Autofit/>
          </a:bodyPr>
          <a:lstStyle/>
          <a:p>
            <a:pPr indent="-349250" lvl="1" marL="349250" rtl="0" algn="l">
              <a:spcBef>
                <a:spcPts val="0"/>
              </a:spcBef>
              <a:spcAft>
                <a:spcPts val="0"/>
              </a:spcAft>
              <a:buClr>
                <a:srgbClr val="93B3D7"/>
              </a:buClr>
              <a:buSzPts val="3600"/>
              <a:buChar char="–"/>
            </a:pPr>
            <a:r>
              <a:rPr lang="en-US" sz="3600"/>
              <a:t>Think-Pair-Share</a:t>
            </a:r>
            <a:endParaRPr/>
          </a:p>
          <a:p>
            <a:pPr indent="-349250" lvl="1" marL="349250" rtl="0" algn="l">
              <a:spcBef>
                <a:spcPts val="2000"/>
              </a:spcBef>
              <a:spcAft>
                <a:spcPts val="0"/>
              </a:spcAft>
              <a:buClr>
                <a:srgbClr val="93B3D7"/>
              </a:buClr>
              <a:buSzPts val="3600"/>
              <a:buChar char="–"/>
            </a:pPr>
            <a:r>
              <a:rPr lang="en-US" sz="3600"/>
              <a:t>Survey </a:t>
            </a:r>
            <a:endParaRPr/>
          </a:p>
          <a:p>
            <a:pPr indent="-349250" lvl="1" marL="349250" rtl="0" algn="l">
              <a:spcBef>
                <a:spcPts val="2000"/>
              </a:spcBef>
              <a:spcAft>
                <a:spcPts val="0"/>
              </a:spcAft>
              <a:buClr>
                <a:srgbClr val="93B3D7"/>
              </a:buClr>
              <a:buSzPts val="3600"/>
              <a:buChar char="–"/>
            </a:pPr>
            <a:r>
              <a:rPr lang="en-US" sz="3600"/>
              <a:t>Information Gap</a:t>
            </a:r>
            <a:endParaRPr/>
          </a:p>
          <a:p>
            <a:pPr indent="-349250" lvl="1" marL="349250" rtl="0" algn="l">
              <a:spcBef>
                <a:spcPts val="2000"/>
              </a:spcBef>
              <a:spcAft>
                <a:spcPts val="0"/>
              </a:spcAft>
              <a:buClr>
                <a:srgbClr val="93B3D7"/>
              </a:buClr>
              <a:buSzPts val="3600"/>
              <a:buChar char="–"/>
            </a:pPr>
            <a:r>
              <a:rPr lang="en-US" sz="3600"/>
              <a:t>Role Plays (add Dave’s handout)</a:t>
            </a:r>
            <a:endParaRPr/>
          </a:p>
          <a:p>
            <a:pPr indent="-120650" lvl="1" marL="349250" rtl="0" algn="l">
              <a:spcBef>
                <a:spcPts val="2000"/>
              </a:spcBef>
              <a:spcAft>
                <a:spcPts val="0"/>
              </a:spcAft>
              <a:buClr>
                <a:srgbClr val="93B3D7"/>
              </a:buClr>
              <a:buSzPts val="3600"/>
              <a:buNone/>
            </a:pPr>
            <a:r>
              <a:t/>
            </a:r>
            <a:endParaRPr sz="3600"/>
          </a:p>
          <a:p>
            <a:pPr indent="-120650" lvl="1" marL="349250" rtl="0" algn="l">
              <a:spcBef>
                <a:spcPts val="2000"/>
              </a:spcBef>
              <a:spcAft>
                <a:spcPts val="0"/>
              </a:spcAft>
              <a:buClr>
                <a:srgbClr val="93B3D7"/>
              </a:buClr>
              <a:buSzPts val="3600"/>
              <a:buNone/>
            </a:pPr>
            <a:r>
              <a:t/>
            </a:r>
            <a:endParaRPr sz="3600"/>
          </a:p>
        </p:txBody>
      </p:sp>
      <p:sp>
        <p:nvSpPr>
          <p:cNvPr id="295" name="Google Shape;295;g6d8cdbe294_0_25"/>
          <p:cNvSpPr txBox="1"/>
          <p:nvPr>
            <p:ph idx="2" type="body"/>
          </p:nvPr>
        </p:nvSpPr>
        <p:spPr>
          <a:xfrm>
            <a:off x="4495800" y="1697277"/>
            <a:ext cx="4038600" cy="4526100"/>
          </a:xfrm>
          <a:prstGeom prst="rect">
            <a:avLst/>
          </a:prstGeom>
          <a:noFill/>
          <a:ln>
            <a:noFill/>
          </a:ln>
        </p:spPr>
        <p:txBody>
          <a:bodyPr anchorCtr="0" anchor="t" bIns="45700" lIns="91425" spcFirstLastPara="1" rIns="91425" wrap="square" tIns="45700">
            <a:noAutofit/>
          </a:bodyPr>
          <a:lstStyle/>
          <a:p>
            <a:pPr indent="-349250" lvl="1" marL="349250" rtl="0" algn="l">
              <a:spcBef>
                <a:spcPts val="0"/>
              </a:spcBef>
              <a:spcAft>
                <a:spcPts val="0"/>
              </a:spcAft>
              <a:buClr>
                <a:srgbClr val="93B3D7"/>
              </a:buClr>
              <a:buSzPts val="3600"/>
              <a:buChar char="–"/>
            </a:pPr>
            <a:r>
              <a:rPr lang="en-US" sz="3600"/>
              <a:t>Instant Expert</a:t>
            </a:r>
            <a:endParaRPr/>
          </a:p>
          <a:p>
            <a:pPr indent="-349250" lvl="1" marL="349250" rtl="0" algn="l">
              <a:spcBef>
                <a:spcPts val="2000"/>
              </a:spcBef>
              <a:spcAft>
                <a:spcPts val="0"/>
              </a:spcAft>
              <a:buClr>
                <a:srgbClr val="93B3D7"/>
              </a:buClr>
              <a:buSzPts val="3600"/>
              <a:buChar char="–"/>
            </a:pPr>
            <a:r>
              <a:rPr lang="en-US" sz="3600"/>
              <a:t>Gallery Walk (pics)</a:t>
            </a:r>
            <a:endParaRPr/>
          </a:p>
          <a:p>
            <a:pPr indent="-349250" lvl="1" marL="349250" rtl="0" algn="l">
              <a:spcBef>
                <a:spcPts val="2000"/>
              </a:spcBef>
              <a:spcAft>
                <a:spcPts val="0"/>
              </a:spcAft>
              <a:buClr>
                <a:srgbClr val="93B3D7"/>
              </a:buClr>
              <a:buSzPts val="3600"/>
              <a:buChar char="–"/>
            </a:pPr>
            <a:r>
              <a:rPr lang="en-US" sz="3600"/>
              <a:t>Fishbowl</a:t>
            </a:r>
            <a:endParaRPr/>
          </a:p>
          <a:p>
            <a:pPr indent="-349250" lvl="1" marL="349250" rtl="0" algn="l">
              <a:spcBef>
                <a:spcPts val="2000"/>
              </a:spcBef>
              <a:spcAft>
                <a:spcPts val="0"/>
              </a:spcAft>
              <a:buClr>
                <a:srgbClr val="FF0000"/>
              </a:buClr>
              <a:buSzPts val="3600"/>
              <a:buChar char="–"/>
            </a:pPr>
            <a:r>
              <a:rPr lang="en-US" sz="3600">
                <a:solidFill>
                  <a:srgbClr val="FF0000"/>
                </a:solidFill>
              </a:rPr>
              <a:t>Debate</a:t>
            </a:r>
            <a:endParaRPr>
              <a:solidFill>
                <a:srgbClr val="FF0000"/>
              </a:solidFill>
            </a:endParaRPr>
          </a:p>
          <a:p>
            <a:pPr indent="0" lvl="0" marL="0" rtl="0" algn="l">
              <a:spcBef>
                <a:spcPts val="560"/>
              </a:spcBef>
              <a:spcAft>
                <a:spcPts val="0"/>
              </a:spcAft>
              <a:buClr>
                <a:schemeClr val="dk1"/>
              </a:buClr>
              <a:buSzPts val="2800"/>
              <a:buNone/>
            </a:pPr>
            <a:r>
              <a:t/>
            </a:r>
            <a:endParaRPr/>
          </a:p>
        </p:txBody>
      </p:sp>
      <p:sp>
        <p:nvSpPr>
          <p:cNvPr id="296" name="Google Shape;296;g6d8cdbe294_0_25"/>
          <p:cNvSpPr/>
          <p:nvPr/>
        </p:nvSpPr>
        <p:spPr>
          <a:xfrm>
            <a:off x="4453217" y="3244334"/>
            <a:ext cx="2376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 </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1" name="Shape 301"/>
        <p:cNvGrpSpPr/>
        <p:nvPr/>
      </p:nvGrpSpPr>
      <p:grpSpPr>
        <a:xfrm>
          <a:off x="0" y="0"/>
          <a:ext cx="0" cy="0"/>
          <a:chOff x="0" y="0"/>
          <a:chExt cx="0" cy="0"/>
        </a:xfrm>
      </p:grpSpPr>
      <p:sp>
        <p:nvSpPr>
          <p:cNvPr id="302" name="Google Shape;302;p19"/>
          <p:cNvSpPr txBox="1"/>
          <p:nvPr>
            <p:ph type="title"/>
          </p:nvPr>
        </p:nvSpPr>
        <p:spPr>
          <a:xfrm>
            <a:off x="457200" y="274648"/>
            <a:ext cx="8229600" cy="9078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Calibri"/>
              <a:buNone/>
            </a:pPr>
            <a:r>
              <a:rPr lang="en-US" sz="3959"/>
              <a:t>Fishbowl</a:t>
            </a:r>
            <a:br>
              <a:rPr lang="en-US" sz="3959"/>
            </a:br>
            <a:r>
              <a:rPr lang="en-US" sz="3959"/>
              <a:t>Solutions</a:t>
            </a:r>
            <a:endParaRPr/>
          </a:p>
        </p:txBody>
      </p:sp>
      <p:pic>
        <p:nvPicPr>
          <p:cNvPr id="303" name="Google Shape;303;p19"/>
          <p:cNvPicPr preferRelativeResize="0"/>
          <p:nvPr>
            <p:ph idx="1" type="body"/>
          </p:nvPr>
        </p:nvPicPr>
        <p:blipFill rotWithShape="1">
          <a:blip r:embed="rId3">
            <a:alphaModFix/>
          </a:blip>
          <a:srcRect b="0" l="0" r="0" t="0"/>
          <a:stretch/>
        </p:blipFill>
        <p:spPr>
          <a:xfrm>
            <a:off x="6570826" y="141451"/>
            <a:ext cx="1411800" cy="1276200"/>
          </a:xfrm>
          <a:prstGeom prst="rect">
            <a:avLst/>
          </a:prstGeom>
          <a:noFill/>
          <a:ln>
            <a:noFill/>
          </a:ln>
        </p:spPr>
      </p:pic>
      <p:sp>
        <p:nvSpPr>
          <p:cNvPr id="304" name="Google Shape;304;p19"/>
          <p:cNvSpPr/>
          <p:nvPr/>
        </p:nvSpPr>
        <p:spPr>
          <a:xfrm>
            <a:off x="311700" y="1417650"/>
            <a:ext cx="8520600" cy="5575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rgbClr val="595959"/>
                </a:solidFill>
              </a:rPr>
              <a:t>About </a:t>
            </a:r>
            <a:r>
              <a:rPr lang="en-US" sz="2200">
                <a:solidFill>
                  <a:srgbClr val="FF0000"/>
                </a:solidFill>
              </a:rPr>
              <a:t>6</a:t>
            </a:r>
            <a:r>
              <a:rPr lang="en-US" sz="2200">
                <a:solidFill>
                  <a:srgbClr val="FF0000"/>
                </a:solidFill>
                <a:latin typeface="Arial"/>
                <a:ea typeface="Arial"/>
                <a:cs typeface="Arial"/>
                <a:sym typeface="Arial"/>
              </a:rPr>
              <a:t> students sit in a circle</a:t>
            </a:r>
            <a:r>
              <a:rPr lang="en-US" sz="2200">
                <a:solidFill>
                  <a:srgbClr val="595959"/>
                </a:solidFill>
                <a:latin typeface="Arial"/>
                <a:ea typeface="Arial"/>
                <a:cs typeface="Arial"/>
                <a:sym typeface="Arial"/>
              </a:rPr>
              <a:t> and the rest of the students stand outside the circle</a:t>
            </a:r>
            <a:endParaRPr sz="2200"/>
          </a:p>
          <a:p>
            <a:pPr indent="-139700" lvl="0" marL="0" marR="0" rtl="0" algn="l">
              <a:spcBef>
                <a:spcPts val="0"/>
              </a:spcBef>
              <a:spcAft>
                <a:spcPts val="0"/>
              </a:spcAft>
              <a:buClr>
                <a:srgbClr val="595959"/>
              </a:buClr>
              <a:buSzPts val="2200"/>
              <a:buFont typeface="Arial"/>
              <a:buChar char="•"/>
            </a:pPr>
            <a:r>
              <a:rPr lang="en-US" sz="2200">
                <a:solidFill>
                  <a:srgbClr val="595959"/>
                </a:solidFill>
                <a:latin typeface="Arial"/>
                <a:ea typeface="Arial"/>
                <a:cs typeface="Arial"/>
                <a:sym typeface="Arial"/>
              </a:rPr>
              <a:t>The students should address the first prompt:</a:t>
            </a:r>
            <a:endParaRPr sz="2200"/>
          </a:p>
          <a:p>
            <a:pPr indent="0" lvl="0" marL="914400" marR="0" rtl="0" algn="l">
              <a:spcBef>
                <a:spcPts val="0"/>
              </a:spcBef>
              <a:spcAft>
                <a:spcPts val="0"/>
              </a:spcAft>
              <a:buNone/>
            </a:pPr>
            <a:r>
              <a:rPr b="1" lang="en-US" sz="2200">
                <a:solidFill>
                  <a:srgbClr val="FF0000"/>
                </a:solidFill>
                <a:latin typeface="Arial"/>
                <a:ea typeface="Arial"/>
                <a:cs typeface="Arial"/>
                <a:sym typeface="Arial"/>
              </a:rPr>
              <a:t>What are challenges that can threaten the success of group work?</a:t>
            </a:r>
            <a:endParaRPr sz="2200">
              <a:solidFill>
                <a:srgbClr val="FF0000"/>
              </a:solidFill>
              <a:latin typeface="Calibri"/>
              <a:ea typeface="Calibri"/>
              <a:cs typeface="Calibri"/>
              <a:sym typeface="Calibri"/>
            </a:endParaRPr>
          </a:p>
          <a:p>
            <a:pPr indent="-298450" lvl="1" marL="742950" marR="0" rtl="0" algn="l">
              <a:spcBef>
                <a:spcPts val="0"/>
              </a:spcBef>
              <a:spcAft>
                <a:spcPts val="0"/>
              </a:spcAft>
              <a:buClr>
                <a:srgbClr val="595959"/>
              </a:buClr>
              <a:buSzPts val="2200"/>
              <a:buFont typeface="Arial"/>
              <a:buChar char="•"/>
            </a:pPr>
            <a:r>
              <a:rPr b="0" i="0" lang="en-US" sz="2200" u="none" cap="none" strike="noStrike">
                <a:solidFill>
                  <a:srgbClr val="595959"/>
                </a:solidFill>
                <a:latin typeface="Arial"/>
                <a:ea typeface="Arial"/>
                <a:cs typeface="Arial"/>
                <a:sym typeface="Arial"/>
              </a:rPr>
              <a:t>The students sitting in the circle address the prompt</a:t>
            </a:r>
            <a:endParaRPr sz="2200"/>
          </a:p>
          <a:p>
            <a:pPr indent="-298450" lvl="1" marL="742950" marR="0" rtl="0" algn="l">
              <a:spcBef>
                <a:spcPts val="0"/>
              </a:spcBef>
              <a:spcAft>
                <a:spcPts val="0"/>
              </a:spcAft>
              <a:buClr>
                <a:srgbClr val="595959"/>
              </a:buClr>
              <a:buSzPts val="2200"/>
              <a:buFont typeface="Arial"/>
              <a:buChar char="•"/>
            </a:pPr>
            <a:r>
              <a:rPr b="0" i="0" lang="en-US" sz="2200" u="none" cap="none" strike="noStrike">
                <a:solidFill>
                  <a:srgbClr val="595959"/>
                </a:solidFill>
                <a:latin typeface="Arial"/>
                <a:ea typeface="Arial"/>
                <a:cs typeface="Arial"/>
                <a:sym typeface="Arial"/>
              </a:rPr>
              <a:t>Students on the outside should listen and take notes but not talk</a:t>
            </a:r>
            <a:endParaRPr sz="2200"/>
          </a:p>
          <a:p>
            <a:pPr indent="-298450" lvl="1" marL="742950" marR="0" rtl="0" algn="l">
              <a:spcBef>
                <a:spcPts val="0"/>
              </a:spcBef>
              <a:spcAft>
                <a:spcPts val="0"/>
              </a:spcAft>
              <a:buClr>
                <a:srgbClr val="595959"/>
              </a:buClr>
              <a:buSzPts val="2200"/>
              <a:buFont typeface="Arial"/>
              <a:buChar char="•"/>
            </a:pPr>
            <a:r>
              <a:rPr b="0" i="0" lang="en-US" sz="2200" u="none" cap="none" strike="noStrike">
                <a:solidFill>
                  <a:srgbClr val="595959"/>
                </a:solidFill>
                <a:latin typeface="Arial"/>
                <a:ea typeface="Arial"/>
                <a:cs typeface="Arial"/>
                <a:sym typeface="Arial"/>
              </a:rPr>
              <a:t>If a student on the outside wants to talk they should tap a person in the circle and exchange places </a:t>
            </a:r>
            <a:endParaRPr b="0" i="0" sz="2200" u="none" cap="none" strike="noStrike">
              <a:solidFill>
                <a:srgbClr val="595959"/>
              </a:solidFill>
              <a:latin typeface="Arial"/>
              <a:ea typeface="Arial"/>
              <a:cs typeface="Arial"/>
              <a:sym typeface="Arial"/>
            </a:endParaRPr>
          </a:p>
          <a:p>
            <a:pPr indent="0" lvl="0" marL="914400" marR="0" rtl="0" algn="l">
              <a:spcBef>
                <a:spcPts val="0"/>
              </a:spcBef>
              <a:spcAft>
                <a:spcPts val="0"/>
              </a:spcAft>
              <a:buNone/>
            </a:pPr>
            <a:r>
              <a:t/>
            </a:r>
            <a:endParaRPr sz="2200">
              <a:solidFill>
                <a:srgbClr val="595959"/>
              </a:solidFill>
            </a:endParaRPr>
          </a:p>
          <a:p>
            <a:pPr indent="0" lvl="0" marL="0" marR="0" rtl="0" algn="l">
              <a:spcBef>
                <a:spcPts val="0"/>
              </a:spcBef>
              <a:spcAft>
                <a:spcPts val="0"/>
              </a:spcAft>
              <a:buNone/>
            </a:pPr>
            <a:r>
              <a:rPr lang="en-US" sz="2200">
                <a:solidFill>
                  <a:srgbClr val="595959"/>
                </a:solidFill>
                <a:latin typeface="Arial"/>
                <a:ea typeface="Arial"/>
                <a:cs typeface="Arial"/>
                <a:sym typeface="Arial"/>
              </a:rPr>
              <a:t>Have another group of students sit in the cente</a:t>
            </a:r>
            <a:r>
              <a:rPr lang="en-US" sz="2200">
                <a:solidFill>
                  <a:srgbClr val="595959"/>
                </a:solidFill>
              </a:rPr>
              <a:t>r - </a:t>
            </a:r>
            <a:r>
              <a:rPr lang="en-US" sz="2200">
                <a:solidFill>
                  <a:srgbClr val="FF0000"/>
                </a:solidFill>
              </a:rPr>
              <a:t>Give a </a:t>
            </a:r>
            <a:r>
              <a:rPr lang="en-US" sz="2200">
                <a:solidFill>
                  <a:srgbClr val="FF0000"/>
                </a:solidFill>
                <a:latin typeface="Arial"/>
                <a:ea typeface="Arial"/>
                <a:cs typeface="Arial"/>
                <a:sym typeface="Arial"/>
              </a:rPr>
              <a:t>new </a:t>
            </a:r>
            <a:r>
              <a:rPr lang="en-US" sz="2200">
                <a:solidFill>
                  <a:srgbClr val="FF0000"/>
                </a:solidFill>
              </a:rPr>
              <a:t>question</a:t>
            </a:r>
            <a:endParaRPr sz="2200">
              <a:solidFill>
                <a:srgbClr val="FF0000"/>
              </a:solidFill>
              <a:latin typeface="Calibri"/>
              <a:ea typeface="Calibri"/>
              <a:cs typeface="Calibri"/>
              <a:sym typeface="Calibri"/>
            </a:endParaRPr>
          </a:p>
          <a:p>
            <a:pPr indent="-368300" lvl="1" marL="914400" marR="0" rtl="0" algn="l">
              <a:spcBef>
                <a:spcPts val="0"/>
              </a:spcBef>
              <a:spcAft>
                <a:spcPts val="0"/>
              </a:spcAft>
              <a:buClr>
                <a:srgbClr val="595959"/>
              </a:buClr>
              <a:buSzPts val="2200"/>
              <a:buFont typeface="Arial"/>
              <a:buChar char="•"/>
            </a:pPr>
            <a:r>
              <a:rPr lang="en-US" sz="2200">
                <a:solidFill>
                  <a:srgbClr val="595959"/>
                </a:solidFill>
                <a:latin typeface="Arial"/>
                <a:ea typeface="Arial"/>
                <a:cs typeface="Arial"/>
                <a:sym typeface="Arial"/>
              </a:rPr>
              <a:t>Keep a list of main points on the board</a:t>
            </a:r>
            <a:endParaRPr sz="2200"/>
          </a:p>
          <a:p>
            <a:pPr indent="-368300" lvl="1" marL="914400" marR="0" rtl="0" algn="l">
              <a:spcBef>
                <a:spcPts val="0"/>
              </a:spcBef>
              <a:spcAft>
                <a:spcPts val="0"/>
              </a:spcAft>
              <a:buClr>
                <a:srgbClr val="595959"/>
              </a:buClr>
              <a:buSzPts val="2200"/>
              <a:buFont typeface="Arial"/>
              <a:buChar char="•"/>
            </a:pPr>
            <a:r>
              <a:rPr lang="en-US" sz="2200">
                <a:solidFill>
                  <a:srgbClr val="595959"/>
                </a:solidFill>
                <a:latin typeface="Arial"/>
                <a:ea typeface="Arial"/>
                <a:cs typeface="Arial"/>
                <a:sym typeface="Arial"/>
              </a:rPr>
              <a:t>After the fishbowl, discuss with a pair or group the main conclusions reached</a:t>
            </a:r>
            <a:endParaRPr sz="22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9" name="Shape 309"/>
        <p:cNvGrpSpPr/>
        <p:nvPr/>
      </p:nvGrpSpPr>
      <p:grpSpPr>
        <a:xfrm>
          <a:off x="0" y="0"/>
          <a:ext cx="0" cy="0"/>
          <a:chOff x="0" y="0"/>
          <a:chExt cx="0" cy="0"/>
        </a:xfrm>
      </p:grpSpPr>
      <p:sp>
        <p:nvSpPr>
          <p:cNvPr id="310" name="Google Shape;310;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Calibri"/>
              <a:buNone/>
            </a:pPr>
            <a:r>
              <a:rPr lang="en-US" sz="3959"/>
              <a:t>Fishbowl</a:t>
            </a:r>
            <a:br>
              <a:rPr lang="en-US" sz="3959"/>
            </a:br>
            <a:endParaRPr/>
          </a:p>
        </p:txBody>
      </p:sp>
      <p:sp>
        <p:nvSpPr>
          <p:cNvPr id="311" name="Google Shape;311;p1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139700" lvl="0" marL="342900" rtl="0" algn="l">
              <a:spcBef>
                <a:spcPts val="0"/>
              </a:spcBef>
              <a:spcAft>
                <a:spcPts val="0"/>
              </a:spcAft>
              <a:buClr>
                <a:schemeClr val="dk1"/>
              </a:buClr>
              <a:buSzPts val="3200"/>
              <a:buNone/>
            </a:pPr>
            <a:r>
              <a:rPr lang="en-US"/>
              <a:t>What are some challenges to doing group work?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5" name="Shape 315"/>
        <p:cNvGrpSpPr/>
        <p:nvPr/>
      </p:nvGrpSpPr>
      <p:grpSpPr>
        <a:xfrm>
          <a:off x="0" y="0"/>
          <a:ext cx="0" cy="0"/>
          <a:chOff x="0" y="0"/>
          <a:chExt cx="0" cy="0"/>
        </a:xfrm>
      </p:grpSpPr>
      <p:sp>
        <p:nvSpPr>
          <p:cNvPr id="316" name="Google Shape;316;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Calibri"/>
              <a:buNone/>
            </a:pPr>
            <a:br>
              <a:rPr lang="en-US" sz="3959"/>
            </a:br>
            <a:br>
              <a:rPr lang="en-US" sz="3959"/>
            </a:br>
            <a:r>
              <a:rPr lang="en-US" sz="3959"/>
              <a:t>Fishbowl</a:t>
            </a:r>
            <a:br>
              <a:rPr lang="en-US" sz="3959"/>
            </a:br>
            <a:r>
              <a:rPr lang="en-US" sz="3959"/>
              <a:t>Possible Solutions</a:t>
            </a:r>
            <a:br>
              <a:rPr lang="en-US" sz="3959"/>
            </a:br>
            <a:br>
              <a:rPr lang="en-US" sz="3959"/>
            </a:br>
            <a:endParaRPr sz="3959"/>
          </a:p>
        </p:txBody>
      </p:sp>
      <p:sp>
        <p:nvSpPr>
          <p:cNvPr id="317" name="Google Shape;317;p2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What are some possible solutions to the challenges raised about group work? </a:t>
            </a:r>
            <a:endParaRPr/>
          </a:p>
        </p:txBody>
      </p:sp>
      <p:pic>
        <p:nvPicPr>
          <p:cNvPr id="318" name="Google Shape;318;p20"/>
          <p:cNvPicPr preferRelativeResize="0"/>
          <p:nvPr/>
        </p:nvPicPr>
        <p:blipFill rotWithShape="1">
          <a:blip r:embed="rId3">
            <a:alphaModFix/>
          </a:blip>
          <a:srcRect b="0" l="0" r="0" t="0"/>
          <a:stretch/>
        </p:blipFill>
        <p:spPr>
          <a:xfrm flipH="1">
            <a:off x="6105090" y="3945698"/>
            <a:ext cx="2899380" cy="2624203"/>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2" name="Shape 322"/>
        <p:cNvGrpSpPr/>
        <p:nvPr/>
      </p:nvGrpSpPr>
      <p:grpSpPr>
        <a:xfrm>
          <a:off x="0" y="0"/>
          <a:ext cx="0" cy="0"/>
          <a:chOff x="0" y="0"/>
          <a:chExt cx="0" cy="0"/>
        </a:xfrm>
      </p:grpSpPr>
      <p:sp>
        <p:nvSpPr>
          <p:cNvPr id="323" name="Google Shape;323;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Pair/Group Work</a:t>
            </a:r>
            <a:endParaRPr/>
          </a:p>
        </p:txBody>
      </p:sp>
      <p:sp>
        <p:nvSpPr>
          <p:cNvPr id="324" name="Google Shape;324;p23"/>
          <p:cNvSpPr txBox="1"/>
          <p:nvPr>
            <p:ph idx="1" type="body"/>
          </p:nvPr>
        </p:nvSpPr>
        <p:spPr>
          <a:xfrm>
            <a:off x="185800" y="1600200"/>
            <a:ext cx="8868300" cy="49200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Carefully structure your group work</a:t>
            </a:r>
            <a:endParaRPr/>
          </a:p>
          <a:p>
            <a:pPr indent="-285750" lvl="1" marL="742950" rtl="0" algn="l">
              <a:spcBef>
                <a:spcPts val="0"/>
              </a:spcBef>
              <a:spcAft>
                <a:spcPts val="0"/>
              </a:spcAft>
              <a:buSzPts val="1800"/>
              <a:buChar char="–"/>
            </a:pPr>
            <a:r>
              <a:rPr lang="en-US"/>
              <a:t>Give students a time limit</a:t>
            </a:r>
            <a:endParaRPr/>
          </a:p>
          <a:p>
            <a:pPr indent="-342900" lvl="0" marL="342900" rtl="0" algn="l">
              <a:spcBef>
                <a:spcPts val="0"/>
              </a:spcBef>
              <a:spcAft>
                <a:spcPts val="0"/>
              </a:spcAft>
              <a:buClr>
                <a:schemeClr val="dk1"/>
              </a:buClr>
              <a:buSzPts val="3200"/>
              <a:buChar char="•"/>
            </a:pPr>
            <a:r>
              <a:rPr lang="en-US"/>
              <a:t>All students should participate</a:t>
            </a:r>
            <a:endParaRPr/>
          </a:p>
          <a:p>
            <a:pPr indent="-285750" lvl="1" marL="742950" rtl="0" algn="l">
              <a:spcBef>
                <a:spcPts val="560"/>
              </a:spcBef>
              <a:spcAft>
                <a:spcPts val="0"/>
              </a:spcAft>
              <a:buClr>
                <a:schemeClr val="dk1"/>
              </a:buClr>
              <a:buSzPts val="2800"/>
              <a:buChar char="–"/>
            </a:pPr>
            <a:r>
              <a:rPr lang="en-US"/>
              <a:t>Jobs/roles (group leader, recorder, asks questions  etc.)</a:t>
            </a:r>
            <a:endParaRPr/>
          </a:p>
          <a:p>
            <a:pPr indent="-285750" lvl="1" marL="742950" rtl="0" algn="l">
              <a:spcBef>
                <a:spcPts val="560"/>
              </a:spcBef>
              <a:spcAft>
                <a:spcPts val="0"/>
              </a:spcAft>
              <a:buClr>
                <a:schemeClr val="dk1"/>
              </a:buClr>
              <a:buSzPts val="2800"/>
              <a:buChar char="–"/>
            </a:pPr>
            <a:r>
              <a:rPr lang="en-US"/>
              <a:t>Numbered Heads</a:t>
            </a:r>
            <a:endParaRPr/>
          </a:p>
          <a:p>
            <a:pPr indent="-228600" lvl="2" marL="1143000" rtl="0" algn="l">
              <a:spcBef>
                <a:spcPts val="480"/>
              </a:spcBef>
              <a:spcAft>
                <a:spcPts val="0"/>
              </a:spcAft>
              <a:buClr>
                <a:schemeClr val="dk1"/>
              </a:buClr>
              <a:buSzPts val="2400"/>
              <a:buChar char="•"/>
            </a:pPr>
            <a:r>
              <a:rPr lang="en-US"/>
              <a:t>Tell students that you will call a number from each group who will report out</a:t>
            </a:r>
            <a:endParaRPr/>
          </a:p>
          <a:p>
            <a:pPr indent="0" lvl="0" marL="342900" rtl="0" algn="l">
              <a:spcBef>
                <a:spcPts val="480"/>
              </a:spcBef>
              <a:spcAft>
                <a:spcPts val="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9" name="Shape 329"/>
        <p:cNvGrpSpPr/>
        <p:nvPr/>
      </p:nvGrpSpPr>
      <p:grpSpPr>
        <a:xfrm>
          <a:off x="0" y="0"/>
          <a:ext cx="0" cy="0"/>
          <a:chOff x="0" y="0"/>
          <a:chExt cx="0" cy="0"/>
        </a:xfrm>
      </p:grpSpPr>
      <p:sp>
        <p:nvSpPr>
          <p:cNvPr id="330" name="Google Shape;330;p21"/>
          <p:cNvSpPr txBox="1"/>
          <p:nvPr>
            <p:ph type="title"/>
          </p:nvPr>
        </p:nvSpPr>
        <p:spPr>
          <a:xfrm>
            <a:off x="457200" y="668271"/>
            <a:ext cx="8229600" cy="7494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Calibri"/>
              <a:buNone/>
            </a:pPr>
            <a:r>
              <a:rPr lang="en-US" sz="3959"/>
              <a:t>Well Structured</a:t>
            </a:r>
            <a:endParaRPr sz="3959"/>
          </a:p>
          <a:p>
            <a:pPr indent="0" lvl="0" marL="0" rtl="0" algn="ctr">
              <a:spcBef>
                <a:spcPts val="0"/>
              </a:spcBef>
              <a:spcAft>
                <a:spcPts val="0"/>
              </a:spcAft>
              <a:buClr>
                <a:schemeClr val="dk1"/>
              </a:buClr>
              <a:buSzPts val="3959"/>
              <a:buFont typeface="Calibri"/>
              <a:buNone/>
            </a:pPr>
            <a:r>
              <a:rPr lang="en-US" sz="3959"/>
              <a:t>Pair/Group Work</a:t>
            </a:r>
            <a:br>
              <a:rPr lang="en-US" sz="3959"/>
            </a:br>
            <a:endParaRPr/>
          </a:p>
        </p:txBody>
      </p:sp>
      <p:sp>
        <p:nvSpPr>
          <p:cNvPr id="331" name="Google Shape;331;p21"/>
          <p:cNvSpPr txBox="1"/>
          <p:nvPr>
            <p:ph idx="1" type="body"/>
          </p:nvPr>
        </p:nvSpPr>
        <p:spPr>
          <a:xfrm>
            <a:off x="270000" y="1417675"/>
            <a:ext cx="4038600" cy="47085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800"/>
              <a:buNone/>
            </a:pPr>
            <a:r>
              <a:rPr lang="en-US" sz="2400"/>
              <a:t>Pre- Activity</a:t>
            </a:r>
            <a:endParaRPr sz="2400"/>
          </a:p>
          <a:p>
            <a:pPr indent="-285750" lvl="1" marL="742950" rtl="0" algn="l">
              <a:spcBef>
                <a:spcPts val="480"/>
              </a:spcBef>
              <a:spcAft>
                <a:spcPts val="0"/>
              </a:spcAft>
              <a:buClr>
                <a:srgbClr val="FF0000"/>
              </a:buClr>
              <a:buSzPts val="2400"/>
              <a:buChar char="–"/>
            </a:pPr>
            <a:r>
              <a:rPr lang="en-US">
                <a:solidFill>
                  <a:srgbClr val="FF0000"/>
                </a:solidFill>
              </a:rPr>
              <a:t>Model (I do, We do, </a:t>
            </a:r>
            <a:endParaRPr>
              <a:solidFill>
                <a:srgbClr val="FF0000"/>
              </a:solidFill>
            </a:endParaRPr>
          </a:p>
          <a:p>
            <a:pPr indent="0" lvl="0" marL="742950" rtl="0" algn="l">
              <a:spcBef>
                <a:spcPts val="480"/>
              </a:spcBef>
              <a:spcAft>
                <a:spcPts val="0"/>
              </a:spcAft>
              <a:buNone/>
            </a:pPr>
            <a:r>
              <a:rPr lang="en-US" sz="2400">
                <a:solidFill>
                  <a:srgbClr val="FF0000"/>
                </a:solidFill>
              </a:rPr>
              <a:t>you do)</a:t>
            </a:r>
            <a:endParaRPr sz="2400">
              <a:solidFill>
                <a:srgbClr val="FF0000"/>
              </a:solidFill>
            </a:endParaRPr>
          </a:p>
          <a:p>
            <a:pPr indent="-285750" lvl="1" marL="742950" rtl="0" algn="l">
              <a:spcBef>
                <a:spcPts val="480"/>
              </a:spcBef>
              <a:spcAft>
                <a:spcPts val="0"/>
              </a:spcAft>
              <a:buClr>
                <a:schemeClr val="dk1"/>
              </a:buClr>
              <a:buSzPts val="2400"/>
              <a:buChar char="–"/>
            </a:pPr>
            <a:r>
              <a:rPr lang="en-US"/>
              <a:t>Preload language students will use</a:t>
            </a:r>
            <a:endParaRPr/>
          </a:p>
          <a:p>
            <a:pPr indent="0" lvl="0" marL="0" rtl="0" algn="l">
              <a:spcBef>
                <a:spcPts val="560"/>
              </a:spcBef>
              <a:spcAft>
                <a:spcPts val="0"/>
              </a:spcAft>
              <a:buClr>
                <a:schemeClr val="dk1"/>
              </a:buClr>
              <a:buSzPts val="2800"/>
              <a:buNone/>
            </a:pPr>
            <a:r>
              <a:rPr lang="en-US" sz="2400"/>
              <a:t>During Activity</a:t>
            </a:r>
            <a:endParaRPr sz="2400"/>
          </a:p>
          <a:p>
            <a:pPr indent="-285750" lvl="1" marL="742950" rtl="0" algn="l">
              <a:spcBef>
                <a:spcPts val="480"/>
              </a:spcBef>
              <a:spcAft>
                <a:spcPts val="0"/>
              </a:spcAft>
              <a:buClr>
                <a:schemeClr val="dk1"/>
              </a:buClr>
              <a:buSzPts val="2400"/>
              <a:buChar char="–"/>
            </a:pPr>
            <a:r>
              <a:rPr lang="en-US"/>
              <a:t>Monitor</a:t>
            </a:r>
            <a:endParaRPr/>
          </a:p>
          <a:p>
            <a:pPr indent="-285750" lvl="1" marL="742950" rtl="0" algn="l">
              <a:spcBef>
                <a:spcPts val="480"/>
              </a:spcBef>
              <a:spcAft>
                <a:spcPts val="0"/>
              </a:spcAft>
              <a:buClr>
                <a:schemeClr val="dk1"/>
              </a:buClr>
              <a:buSzPts val="2400"/>
              <a:buChar char="–"/>
            </a:pPr>
            <a:r>
              <a:rPr lang="en-US"/>
              <a:t>Notice mistakes.  Discuss with class later</a:t>
            </a:r>
            <a:endParaRPr/>
          </a:p>
          <a:p>
            <a:pPr indent="0" lvl="0" marL="0" rtl="0" algn="l">
              <a:spcBef>
                <a:spcPts val="560"/>
              </a:spcBef>
              <a:spcAft>
                <a:spcPts val="0"/>
              </a:spcAft>
              <a:buClr>
                <a:schemeClr val="dk1"/>
              </a:buClr>
              <a:buSzPts val="2800"/>
              <a:buNone/>
            </a:pPr>
            <a:r>
              <a:rPr lang="en-US" sz="2400"/>
              <a:t>After Activity</a:t>
            </a:r>
            <a:endParaRPr sz="2400"/>
          </a:p>
          <a:p>
            <a:pPr indent="-285750" lvl="1" marL="742950" rtl="0" algn="l">
              <a:spcBef>
                <a:spcPts val="480"/>
              </a:spcBef>
              <a:spcAft>
                <a:spcPts val="0"/>
              </a:spcAft>
              <a:buClr>
                <a:srgbClr val="FF0000"/>
              </a:buClr>
              <a:buSzPts val="2400"/>
              <a:buChar char="–"/>
            </a:pPr>
            <a:r>
              <a:rPr lang="en-US">
                <a:solidFill>
                  <a:srgbClr val="FF0000"/>
                </a:solidFill>
              </a:rPr>
              <a:t>Accountable</a:t>
            </a:r>
            <a:endParaRPr>
              <a:solidFill>
                <a:srgbClr val="FF0000"/>
              </a:solidFill>
            </a:endParaRPr>
          </a:p>
          <a:p>
            <a:pPr indent="-285750" lvl="1" marL="742950" rtl="0" algn="l">
              <a:spcBef>
                <a:spcPts val="480"/>
              </a:spcBef>
              <a:spcAft>
                <a:spcPts val="0"/>
              </a:spcAft>
              <a:buSzPts val="2400"/>
              <a:buChar char="–"/>
            </a:pPr>
            <a:r>
              <a:rPr lang="en-US"/>
              <a:t>Produce something</a:t>
            </a:r>
            <a:endParaRPr/>
          </a:p>
          <a:p>
            <a:pPr indent="0" lvl="0" marL="742950" rtl="0" algn="l">
              <a:spcBef>
                <a:spcPts val="480"/>
              </a:spcBef>
              <a:spcAft>
                <a:spcPts val="0"/>
              </a:spcAft>
              <a:buNone/>
            </a:pPr>
            <a:r>
              <a:t/>
            </a:r>
            <a:endParaRPr/>
          </a:p>
        </p:txBody>
      </p:sp>
      <p:pic>
        <p:nvPicPr>
          <p:cNvPr id="332" name="Google Shape;332;p21"/>
          <p:cNvPicPr preferRelativeResize="0"/>
          <p:nvPr>
            <p:ph idx="2" type="body"/>
          </p:nvPr>
        </p:nvPicPr>
        <p:blipFill rotWithShape="1">
          <a:blip r:embed="rId3">
            <a:alphaModFix/>
          </a:blip>
          <a:srcRect b="0" l="0" r="0" t="0"/>
          <a:stretch/>
        </p:blipFill>
        <p:spPr>
          <a:xfrm>
            <a:off x="4869425" y="2348781"/>
            <a:ext cx="4038600" cy="30288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6" name="Shape 336"/>
        <p:cNvGrpSpPr/>
        <p:nvPr/>
      </p:nvGrpSpPr>
      <p:grpSpPr>
        <a:xfrm>
          <a:off x="0" y="0"/>
          <a:ext cx="0" cy="0"/>
          <a:chOff x="0" y="0"/>
          <a:chExt cx="0" cy="0"/>
        </a:xfrm>
      </p:grpSpPr>
      <p:sp>
        <p:nvSpPr>
          <p:cNvPr id="337" name="Google Shape;337;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Summary/Application</a:t>
            </a:r>
            <a:endParaRPr/>
          </a:p>
          <a:p>
            <a:pPr indent="0" lvl="0" marL="0" rtl="0" algn="ctr">
              <a:spcBef>
                <a:spcPts val="0"/>
              </a:spcBef>
              <a:spcAft>
                <a:spcPts val="0"/>
              </a:spcAft>
              <a:buClr>
                <a:schemeClr val="dk1"/>
              </a:buClr>
              <a:buSzPts val="4400"/>
              <a:buFont typeface="Calibri"/>
              <a:buNone/>
            </a:pPr>
            <a:r>
              <a:rPr lang="en-US"/>
              <a:t>Design an Activity</a:t>
            </a:r>
            <a:endParaRPr/>
          </a:p>
        </p:txBody>
      </p:sp>
      <p:sp>
        <p:nvSpPr>
          <p:cNvPr id="338" name="Google Shape;338;p2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What topic?</a:t>
            </a:r>
            <a:endParaRPr/>
          </a:p>
          <a:p>
            <a:pPr indent="-342900" lvl="0" marL="342900" rtl="0" algn="l">
              <a:spcBef>
                <a:spcPts val="640"/>
              </a:spcBef>
              <a:spcAft>
                <a:spcPts val="0"/>
              </a:spcAft>
              <a:buClr>
                <a:schemeClr val="dk1"/>
              </a:buClr>
              <a:buSzPts val="3200"/>
              <a:buChar char="•"/>
            </a:pPr>
            <a:r>
              <a:rPr lang="en-US"/>
              <a:t>How will you group students?</a:t>
            </a:r>
            <a:endParaRPr/>
          </a:p>
          <a:p>
            <a:pPr indent="-342900" lvl="0" marL="342900" rtl="0" algn="l">
              <a:spcBef>
                <a:spcPts val="640"/>
              </a:spcBef>
              <a:spcAft>
                <a:spcPts val="0"/>
              </a:spcAft>
              <a:buClr>
                <a:schemeClr val="dk1"/>
              </a:buClr>
              <a:buSzPts val="3200"/>
              <a:buChar char="•"/>
            </a:pPr>
            <a:r>
              <a:rPr lang="en-US"/>
              <a:t>What activity?</a:t>
            </a:r>
            <a:endParaRPr/>
          </a:p>
          <a:p>
            <a:pPr indent="-285750" lvl="1" marL="742950" rtl="0" algn="l">
              <a:spcBef>
                <a:spcPts val="560"/>
              </a:spcBef>
              <a:spcAft>
                <a:spcPts val="0"/>
              </a:spcAft>
              <a:buClr>
                <a:schemeClr val="dk1"/>
              </a:buClr>
              <a:buSzPts val="2800"/>
              <a:buChar char="–"/>
            </a:pPr>
            <a:r>
              <a:rPr lang="en-US"/>
              <a:t>What will you do </a:t>
            </a:r>
            <a:r>
              <a:rPr lang="en-US">
                <a:solidFill>
                  <a:srgbClr val="FF0000"/>
                </a:solidFill>
              </a:rPr>
              <a:t>before</a:t>
            </a:r>
            <a:r>
              <a:rPr lang="en-US"/>
              <a:t>?</a:t>
            </a:r>
            <a:endParaRPr/>
          </a:p>
          <a:p>
            <a:pPr indent="-285750" lvl="1" marL="742950" rtl="0" algn="l">
              <a:spcBef>
                <a:spcPts val="560"/>
              </a:spcBef>
              <a:spcAft>
                <a:spcPts val="0"/>
              </a:spcAft>
              <a:buClr>
                <a:schemeClr val="dk1"/>
              </a:buClr>
              <a:buSzPts val="2800"/>
              <a:buChar char="–"/>
            </a:pPr>
            <a:r>
              <a:rPr lang="en-US"/>
              <a:t>What will you do </a:t>
            </a:r>
            <a:r>
              <a:rPr lang="en-US">
                <a:solidFill>
                  <a:srgbClr val="FF0000"/>
                </a:solidFill>
              </a:rPr>
              <a:t>during</a:t>
            </a:r>
            <a:r>
              <a:rPr lang="en-US"/>
              <a:t>?</a:t>
            </a:r>
            <a:endParaRPr/>
          </a:p>
          <a:p>
            <a:pPr indent="-285750" lvl="1" marL="742950" rtl="0" algn="l">
              <a:spcBef>
                <a:spcPts val="560"/>
              </a:spcBef>
              <a:spcAft>
                <a:spcPts val="0"/>
              </a:spcAft>
              <a:buClr>
                <a:schemeClr val="dk1"/>
              </a:buClr>
              <a:buSzPts val="2800"/>
              <a:buChar char="–"/>
            </a:pPr>
            <a:r>
              <a:rPr lang="en-US"/>
              <a:t>What will you do </a:t>
            </a:r>
            <a:r>
              <a:rPr lang="en-US">
                <a:solidFill>
                  <a:srgbClr val="FF0000"/>
                </a:solidFill>
              </a:rPr>
              <a:t>after</a:t>
            </a:r>
            <a:r>
              <a:rPr lang="en-US"/>
              <a: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g7c5375c078_0_6"/>
          <p:cNvSpPr txBox="1"/>
          <p:nvPr>
            <p:ph type="title"/>
          </p:nvPr>
        </p:nvSpPr>
        <p:spPr>
          <a:xfrm>
            <a:off x="457200" y="274638"/>
            <a:ext cx="8229600" cy="1143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n-US"/>
              <a:t>Questions and Discussion</a:t>
            </a:r>
            <a:endParaRPr/>
          </a:p>
        </p:txBody>
      </p:sp>
      <p:sp>
        <p:nvSpPr>
          <p:cNvPr id="107" name="Google Shape;107;g7c5375c078_0_6"/>
          <p:cNvSpPr txBox="1"/>
          <p:nvPr>
            <p:ph idx="1" type="body"/>
          </p:nvPr>
        </p:nvSpPr>
        <p:spPr>
          <a:xfrm>
            <a:off x="457200" y="1600200"/>
            <a:ext cx="8229600" cy="45261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lang="en-US"/>
              <a:t>                        </a:t>
            </a:r>
            <a:endParaRPr/>
          </a:p>
        </p:txBody>
      </p:sp>
      <p:pic>
        <p:nvPicPr>
          <p:cNvPr id="108" name="Google Shape;108;g7c5375c078_0_6"/>
          <p:cNvPicPr preferRelativeResize="0"/>
          <p:nvPr/>
        </p:nvPicPr>
        <p:blipFill>
          <a:blip r:embed="rId3">
            <a:alphaModFix/>
          </a:blip>
          <a:stretch>
            <a:fillRect/>
          </a:stretch>
        </p:blipFill>
        <p:spPr>
          <a:xfrm>
            <a:off x="994675" y="1490475"/>
            <a:ext cx="6975626" cy="4898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Scaffolding Oral Responses</a:t>
            </a:r>
            <a:endParaRPr/>
          </a:p>
        </p:txBody>
      </p:sp>
      <p:pic>
        <p:nvPicPr>
          <p:cNvPr descr="Screen Shot 2016-10-26 at 3.06.59 PM.png" id="115" name="Google Shape;115;p3"/>
          <p:cNvPicPr preferRelativeResize="0"/>
          <p:nvPr>
            <p:ph idx="1" type="body"/>
          </p:nvPr>
        </p:nvPicPr>
        <p:blipFill rotWithShape="1">
          <a:blip r:embed="rId3">
            <a:alphaModFix/>
          </a:blip>
          <a:srcRect b="9517" l="0" r="0" t="9518"/>
          <a:stretch/>
        </p:blipFill>
        <p:spPr>
          <a:xfrm>
            <a:off x="457200" y="1600200"/>
            <a:ext cx="8229600" cy="452596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sz="3600"/>
              <a:t>Scaffold</a:t>
            </a:r>
            <a:endParaRPr sz="3600"/>
          </a:p>
          <a:p>
            <a:pPr indent="0" lvl="0" marL="0" rtl="0" algn="ctr">
              <a:spcBef>
                <a:spcPts val="0"/>
              </a:spcBef>
              <a:spcAft>
                <a:spcPts val="0"/>
              </a:spcAft>
              <a:buClr>
                <a:schemeClr val="dk1"/>
              </a:buClr>
              <a:buSzPts val="4400"/>
              <a:buFont typeface="Calibri"/>
              <a:buNone/>
            </a:pPr>
            <a:r>
              <a:rPr lang="en-US" sz="3600"/>
              <a:t> Students’ Language </a:t>
            </a:r>
            <a:endParaRPr sz="3600"/>
          </a:p>
        </p:txBody>
      </p:sp>
      <p:sp>
        <p:nvSpPr>
          <p:cNvPr id="121" name="Google Shape;121;p4"/>
          <p:cNvSpPr txBox="1"/>
          <p:nvPr>
            <p:ph idx="1" type="body"/>
          </p:nvPr>
        </p:nvSpPr>
        <p:spPr>
          <a:xfrm>
            <a:off x="457200" y="1600200"/>
            <a:ext cx="8229600" cy="5167800"/>
          </a:xfrm>
          <a:prstGeom prst="rect">
            <a:avLst/>
          </a:prstGeom>
          <a:noFill/>
          <a:ln>
            <a:noFill/>
          </a:ln>
        </p:spPr>
        <p:txBody>
          <a:bodyPr anchorCtr="0" anchor="t" bIns="45700" lIns="91425" spcFirstLastPara="1" rIns="91425" wrap="square" tIns="45700">
            <a:normAutofit/>
          </a:bodyPr>
          <a:lstStyle/>
          <a:p>
            <a:pPr indent="0" lvl="0" marL="457200" rtl="0" algn="l">
              <a:lnSpc>
                <a:spcPct val="90000"/>
              </a:lnSpc>
              <a:spcBef>
                <a:spcPts val="592"/>
              </a:spcBef>
              <a:spcAft>
                <a:spcPts val="0"/>
              </a:spcAft>
              <a:buNone/>
            </a:pPr>
            <a:r>
              <a:rPr b="1" lang="en-US" sz="2960"/>
              <a:t>#1  </a:t>
            </a:r>
            <a:r>
              <a:rPr b="1" lang="en-US" sz="2960"/>
              <a:t>Use the question hierarchy </a:t>
            </a:r>
            <a:endParaRPr b="1" sz="2960"/>
          </a:p>
          <a:p>
            <a:pPr indent="-154940" lvl="0" marL="342900" rtl="0" algn="l">
              <a:lnSpc>
                <a:spcPct val="90000"/>
              </a:lnSpc>
              <a:spcBef>
                <a:spcPts val="592"/>
              </a:spcBef>
              <a:spcAft>
                <a:spcPts val="0"/>
              </a:spcAft>
              <a:buClr>
                <a:schemeClr val="dk1"/>
              </a:buClr>
              <a:buSzPts val="2960"/>
              <a:buNone/>
            </a:pPr>
            <a:r>
              <a:t/>
            </a:r>
            <a:endParaRPr sz="2960"/>
          </a:p>
          <a:p>
            <a:pPr indent="-154940" lvl="0" marL="342900" rtl="0" algn="l">
              <a:lnSpc>
                <a:spcPct val="90000"/>
              </a:lnSpc>
              <a:spcBef>
                <a:spcPts val="592"/>
              </a:spcBef>
              <a:spcAft>
                <a:spcPts val="0"/>
              </a:spcAft>
              <a:buClr>
                <a:schemeClr val="dk1"/>
              </a:buClr>
              <a:buSzPts val="2960"/>
              <a:buNone/>
            </a:pPr>
            <a:r>
              <a:t/>
            </a:r>
            <a:endParaRPr sz="2960"/>
          </a:p>
          <a:p>
            <a:pPr indent="-154940" lvl="0" marL="342900" rtl="0" algn="l">
              <a:lnSpc>
                <a:spcPct val="90000"/>
              </a:lnSpc>
              <a:spcBef>
                <a:spcPts val="592"/>
              </a:spcBef>
              <a:spcAft>
                <a:spcPts val="0"/>
              </a:spcAft>
              <a:buClr>
                <a:schemeClr val="dk1"/>
              </a:buClr>
              <a:buSzPts val="2960"/>
              <a:buNone/>
            </a:pPr>
            <a:r>
              <a:t/>
            </a:r>
            <a:endParaRPr sz="2960"/>
          </a:p>
          <a:p>
            <a:pPr indent="-154940" lvl="0" marL="342900" rtl="0" algn="l">
              <a:lnSpc>
                <a:spcPct val="90000"/>
              </a:lnSpc>
              <a:spcBef>
                <a:spcPts val="592"/>
              </a:spcBef>
              <a:spcAft>
                <a:spcPts val="0"/>
              </a:spcAft>
              <a:buClr>
                <a:schemeClr val="dk1"/>
              </a:buClr>
              <a:buSzPts val="2960"/>
              <a:buNone/>
            </a:pPr>
            <a:r>
              <a:t/>
            </a:r>
            <a:endParaRPr sz="2960"/>
          </a:p>
          <a:p>
            <a:pPr indent="-154940" lvl="0" marL="342900" rtl="0" algn="l">
              <a:lnSpc>
                <a:spcPct val="90000"/>
              </a:lnSpc>
              <a:spcBef>
                <a:spcPts val="592"/>
              </a:spcBef>
              <a:spcAft>
                <a:spcPts val="0"/>
              </a:spcAft>
              <a:buClr>
                <a:schemeClr val="dk1"/>
              </a:buClr>
              <a:buSzPts val="2960"/>
              <a:buNone/>
            </a:pPr>
            <a:r>
              <a:t/>
            </a:r>
            <a:endParaRPr sz="2960"/>
          </a:p>
          <a:p>
            <a:pPr indent="-154940" lvl="0" marL="342900" rtl="0" algn="l">
              <a:lnSpc>
                <a:spcPct val="90000"/>
              </a:lnSpc>
              <a:spcBef>
                <a:spcPts val="592"/>
              </a:spcBef>
              <a:spcAft>
                <a:spcPts val="0"/>
              </a:spcAft>
              <a:buClr>
                <a:schemeClr val="dk1"/>
              </a:buClr>
              <a:buSzPts val="2960"/>
              <a:buNone/>
            </a:pPr>
            <a:r>
              <a:t/>
            </a:r>
            <a:endParaRPr sz="2960"/>
          </a:p>
          <a:p>
            <a:pPr indent="-154940" lvl="0" marL="342900" rtl="0" algn="l">
              <a:lnSpc>
                <a:spcPct val="90000"/>
              </a:lnSpc>
              <a:spcBef>
                <a:spcPts val="592"/>
              </a:spcBef>
              <a:spcAft>
                <a:spcPts val="0"/>
              </a:spcAft>
              <a:buClr>
                <a:schemeClr val="dk1"/>
              </a:buClr>
              <a:buSzPts val="2960"/>
              <a:buNone/>
            </a:pPr>
            <a:r>
              <a:t/>
            </a:r>
            <a:endParaRPr sz="2960"/>
          </a:p>
          <a:p>
            <a:pPr indent="-154940" lvl="0" marL="342900" rtl="0" algn="l">
              <a:lnSpc>
                <a:spcPct val="90000"/>
              </a:lnSpc>
              <a:spcBef>
                <a:spcPts val="592"/>
              </a:spcBef>
              <a:spcAft>
                <a:spcPts val="0"/>
              </a:spcAft>
              <a:buClr>
                <a:schemeClr val="dk1"/>
              </a:buClr>
              <a:buSzPts val="2960"/>
              <a:buNone/>
            </a:pPr>
            <a:r>
              <a:rPr lang="en-US" sz="2960"/>
              <a:t>Teach students </a:t>
            </a:r>
            <a:r>
              <a:rPr lang="en-US" sz="2590">
                <a:solidFill>
                  <a:srgbClr val="FF0000"/>
                </a:solidFill>
              </a:rPr>
              <a:t>Circumlocution</a:t>
            </a:r>
            <a:endParaRPr sz="2960"/>
          </a:p>
        </p:txBody>
      </p:sp>
      <p:pic>
        <p:nvPicPr>
          <p:cNvPr id="122" name="Google Shape;122;p4"/>
          <p:cNvPicPr preferRelativeResize="0"/>
          <p:nvPr/>
        </p:nvPicPr>
        <p:blipFill rotWithShape="1">
          <a:blip r:embed="rId3">
            <a:alphaModFix/>
          </a:blip>
          <a:srcRect b="0" l="0" r="0" t="0"/>
          <a:stretch/>
        </p:blipFill>
        <p:spPr>
          <a:xfrm>
            <a:off x="7631912" y="540828"/>
            <a:ext cx="876822" cy="87682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g6d8cdbe294_0_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4400"/>
              <a:buFont typeface="Calibri"/>
              <a:buNone/>
            </a:pPr>
            <a:r>
              <a:rPr lang="en-US" sz="3600"/>
              <a:t>Elaborate and Extend</a:t>
            </a:r>
            <a:endParaRPr sz="3600"/>
          </a:p>
          <a:p>
            <a:pPr indent="0" lvl="0" marL="0" rtl="0" algn="ctr">
              <a:spcBef>
                <a:spcPts val="0"/>
              </a:spcBef>
              <a:spcAft>
                <a:spcPts val="0"/>
              </a:spcAft>
              <a:buClr>
                <a:schemeClr val="dk1"/>
              </a:buClr>
              <a:buSzPts val="4400"/>
              <a:buFont typeface="Calibri"/>
              <a:buNone/>
            </a:pPr>
            <a:r>
              <a:rPr lang="en-US" sz="3600"/>
              <a:t>Students’ Language </a:t>
            </a:r>
            <a:endParaRPr sz="3600"/>
          </a:p>
        </p:txBody>
      </p:sp>
      <p:sp>
        <p:nvSpPr>
          <p:cNvPr id="128" name="Google Shape;128;g6d8cdbe294_0_2"/>
          <p:cNvSpPr txBox="1"/>
          <p:nvPr>
            <p:ph idx="1" type="body"/>
          </p:nvPr>
        </p:nvSpPr>
        <p:spPr>
          <a:xfrm>
            <a:off x="457200" y="1600200"/>
            <a:ext cx="8564700" cy="5257800"/>
          </a:xfrm>
          <a:prstGeom prst="rect">
            <a:avLst/>
          </a:prstGeom>
          <a:noFill/>
          <a:ln>
            <a:noFill/>
          </a:ln>
        </p:spPr>
        <p:txBody>
          <a:bodyPr anchorCtr="0" anchor="t" bIns="45700" lIns="91425" spcFirstLastPara="1" rIns="91425" wrap="square" tIns="45700">
            <a:noAutofit/>
          </a:bodyPr>
          <a:lstStyle/>
          <a:p>
            <a:pPr indent="-416560" lvl="0" marL="457200" rtl="0" algn="l">
              <a:lnSpc>
                <a:spcPct val="90000"/>
              </a:lnSpc>
              <a:spcBef>
                <a:spcPts val="592"/>
              </a:spcBef>
              <a:spcAft>
                <a:spcPts val="0"/>
              </a:spcAft>
              <a:buSzPts val="2960"/>
              <a:buAutoNum type="arabicPeriod"/>
            </a:pPr>
            <a:r>
              <a:rPr b="1" lang="en-US" sz="2960"/>
              <a:t>Use the question hierarchy </a:t>
            </a:r>
            <a:endParaRPr b="1" sz="2960"/>
          </a:p>
          <a:p>
            <a:pPr indent="-359410" lvl="1" marL="742950" rtl="0" algn="l">
              <a:lnSpc>
                <a:spcPct val="90000"/>
              </a:lnSpc>
              <a:spcBef>
                <a:spcPts val="592"/>
              </a:spcBef>
              <a:spcAft>
                <a:spcPts val="0"/>
              </a:spcAft>
              <a:buClr>
                <a:schemeClr val="dk1"/>
              </a:buClr>
              <a:buSzPts val="2960"/>
              <a:buChar char="–"/>
            </a:pPr>
            <a:r>
              <a:rPr lang="en-US" sz="2960"/>
              <a:t>gestures</a:t>
            </a:r>
            <a:endParaRPr sz="2960"/>
          </a:p>
          <a:p>
            <a:pPr indent="-359410" lvl="1" marL="742950" rtl="0" algn="l">
              <a:lnSpc>
                <a:spcPct val="90000"/>
              </a:lnSpc>
              <a:spcBef>
                <a:spcPts val="592"/>
              </a:spcBef>
              <a:spcAft>
                <a:spcPts val="0"/>
              </a:spcAft>
              <a:buSzPts val="2960"/>
              <a:buChar char="–"/>
            </a:pPr>
            <a:r>
              <a:rPr lang="en-US" sz="2960"/>
              <a:t>yes/no</a:t>
            </a:r>
            <a:endParaRPr sz="2960"/>
          </a:p>
          <a:p>
            <a:pPr indent="-359410" lvl="1" marL="742950" rtl="0" algn="l">
              <a:lnSpc>
                <a:spcPct val="90000"/>
              </a:lnSpc>
              <a:spcBef>
                <a:spcPts val="592"/>
              </a:spcBef>
              <a:spcAft>
                <a:spcPts val="0"/>
              </a:spcAft>
              <a:buSzPts val="2960"/>
              <a:buChar char="–"/>
            </a:pPr>
            <a:r>
              <a:rPr lang="en-US" sz="2960"/>
              <a:t>either/or</a:t>
            </a:r>
            <a:endParaRPr sz="2960"/>
          </a:p>
          <a:p>
            <a:pPr indent="-359410" lvl="1" marL="742950" rtl="0" algn="l">
              <a:lnSpc>
                <a:spcPct val="90000"/>
              </a:lnSpc>
              <a:spcBef>
                <a:spcPts val="592"/>
              </a:spcBef>
              <a:spcAft>
                <a:spcPts val="0"/>
              </a:spcAft>
              <a:buSzPts val="2960"/>
              <a:buChar char="–"/>
            </a:pPr>
            <a:r>
              <a:rPr lang="en-US" sz="2960"/>
              <a:t>“wh” closed questions</a:t>
            </a:r>
            <a:endParaRPr sz="2960"/>
          </a:p>
          <a:p>
            <a:pPr indent="-359410" lvl="1" marL="742950" rtl="0" algn="l">
              <a:lnSpc>
                <a:spcPct val="90000"/>
              </a:lnSpc>
              <a:spcBef>
                <a:spcPts val="592"/>
              </a:spcBef>
              <a:spcAft>
                <a:spcPts val="0"/>
              </a:spcAft>
              <a:buClr>
                <a:srgbClr val="FF0000"/>
              </a:buClr>
              <a:buSzPts val="2960"/>
              <a:buChar char="–"/>
            </a:pPr>
            <a:r>
              <a:rPr lang="en-US" sz="2960">
                <a:solidFill>
                  <a:srgbClr val="FF0000"/>
                </a:solidFill>
              </a:rPr>
              <a:t>open-ended questions  </a:t>
            </a:r>
            <a:endParaRPr>
              <a:solidFill>
                <a:srgbClr val="FF0000"/>
              </a:solidFill>
            </a:endParaRPr>
          </a:p>
          <a:p>
            <a:pPr indent="-285750" lvl="1" marL="742950" rtl="0" algn="l">
              <a:lnSpc>
                <a:spcPct val="90000"/>
              </a:lnSpc>
              <a:spcBef>
                <a:spcPts val="518"/>
              </a:spcBef>
              <a:spcAft>
                <a:spcPts val="0"/>
              </a:spcAft>
              <a:buClr>
                <a:srgbClr val="FF0000"/>
              </a:buClr>
              <a:buSzPts val="2590"/>
              <a:buChar char="–"/>
            </a:pPr>
            <a:r>
              <a:rPr lang="en-US" sz="2590">
                <a:solidFill>
                  <a:srgbClr val="FF0000"/>
                </a:solidFill>
              </a:rPr>
              <a:t>“Tell me more,”  “Why,”  “How”</a:t>
            </a:r>
            <a:endParaRPr>
              <a:solidFill>
                <a:srgbClr val="FF0000"/>
              </a:solidFill>
            </a:endParaRPr>
          </a:p>
          <a:p>
            <a:pPr indent="-285750" lvl="1" marL="742950" rtl="0" algn="l">
              <a:lnSpc>
                <a:spcPct val="90000"/>
              </a:lnSpc>
              <a:spcBef>
                <a:spcPts val="518"/>
              </a:spcBef>
              <a:spcAft>
                <a:spcPts val="0"/>
              </a:spcAft>
              <a:buClr>
                <a:srgbClr val="FF0000"/>
              </a:buClr>
              <a:buSzPts val="2590"/>
              <a:buChar char="–"/>
            </a:pPr>
            <a:r>
              <a:rPr lang="en-US" sz="2590">
                <a:solidFill>
                  <a:srgbClr val="FF0000"/>
                </a:solidFill>
              </a:rPr>
              <a:t>“Can you expand on what _______ said”</a:t>
            </a:r>
            <a:endParaRPr>
              <a:solidFill>
                <a:srgbClr val="FF0000"/>
              </a:solidFill>
            </a:endParaRPr>
          </a:p>
          <a:p>
            <a:pPr indent="0" lvl="0" marL="742950" rtl="0" algn="l">
              <a:lnSpc>
                <a:spcPct val="90000"/>
              </a:lnSpc>
              <a:spcBef>
                <a:spcPts val="518"/>
              </a:spcBef>
              <a:spcAft>
                <a:spcPts val="0"/>
              </a:spcAft>
              <a:buNone/>
            </a:pPr>
            <a:r>
              <a:t/>
            </a:r>
            <a:endParaRPr sz="2590">
              <a:solidFill>
                <a:srgbClr val="FF0000"/>
              </a:solidFill>
            </a:endParaRPr>
          </a:p>
          <a:p>
            <a:pPr indent="0" lvl="0" marL="0" rtl="0" algn="l">
              <a:lnSpc>
                <a:spcPct val="90000"/>
              </a:lnSpc>
              <a:spcBef>
                <a:spcPts val="518"/>
              </a:spcBef>
              <a:spcAft>
                <a:spcPts val="0"/>
              </a:spcAft>
              <a:buNone/>
            </a:pPr>
            <a:r>
              <a:rPr lang="en-US" sz="2590">
                <a:solidFill>
                  <a:srgbClr val="FF0000"/>
                </a:solidFill>
              </a:rPr>
              <a:t>Circumlocute</a:t>
            </a:r>
            <a:r>
              <a:rPr lang="en-US" sz="2590"/>
              <a:t> – talk around the vocabulary they don’t know</a:t>
            </a:r>
            <a:endParaRPr/>
          </a:p>
          <a:p>
            <a:pPr indent="-154940" lvl="0" marL="342900" rtl="0" algn="l">
              <a:lnSpc>
                <a:spcPct val="90000"/>
              </a:lnSpc>
              <a:spcBef>
                <a:spcPts val="592"/>
              </a:spcBef>
              <a:spcAft>
                <a:spcPts val="0"/>
              </a:spcAft>
              <a:buClr>
                <a:schemeClr val="dk1"/>
              </a:buClr>
              <a:buSzPts val="2960"/>
              <a:buNone/>
            </a:pPr>
            <a:r>
              <a:t/>
            </a:r>
            <a:endParaRPr sz="2960"/>
          </a:p>
        </p:txBody>
      </p:sp>
      <p:pic>
        <p:nvPicPr>
          <p:cNvPr id="129" name="Google Shape;129;g6d8cdbe294_0_2"/>
          <p:cNvPicPr preferRelativeResize="0"/>
          <p:nvPr/>
        </p:nvPicPr>
        <p:blipFill rotWithShape="1">
          <a:blip r:embed="rId3">
            <a:alphaModFix/>
          </a:blip>
          <a:srcRect b="0" l="0" r="0" t="0"/>
          <a:stretch/>
        </p:blipFill>
        <p:spPr>
          <a:xfrm>
            <a:off x="7631912" y="540828"/>
            <a:ext cx="876822" cy="87682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5"/>
          <p:cNvSpPr txBox="1"/>
          <p:nvPr>
            <p:ph type="title"/>
          </p:nvPr>
        </p:nvSpPr>
        <p:spPr>
          <a:xfrm>
            <a:off x="0" y="274650"/>
            <a:ext cx="8941200" cy="1143000"/>
          </a:xfrm>
          <a:prstGeom prst="rect">
            <a:avLst/>
          </a:prstGeom>
          <a:noFill/>
          <a:ln>
            <a:noFill/>
          </a:ln>
        </p:spPr>
        <p:txBody>
          <a:bodyPr anchorCtr="0" anchor="ctr" bIns="45700" lIns="91425" spcFirstLastPara="1" rIns="91425" wrap="square" tIns="45700">
            <a:normAutofit/>
          </a:bodyPr>
          <a:lstStyle/>
          <a:p>
            <a:pPr indent="457200" lvl="0" marL="457200" rtl="0" algn="l">
              <a:spcBef>
                <a:spcPts val="0"/>
              </a:spcBef>
              <a:spcAft>
                <a:spcPts val="0"/>
              </a:spcAft>
              <a:buClr>
                <a:schemeClr val="dk1"/>
              </a:buClr>
              <a:buSzPts val="4400"/>
              <a:buFont typeface="Calibri"/>
              <a:buNone/>
            </a:pPr>
            <a:r>
              <a:rPr lang="en-US"/>
              <a:t>     </a:t>
            </a:r>
            <a:r>
              <a:rPr lang="en-US" sz="3600"/>
              <a:t>#1- Teacher-Student Interaction</a:t>
            </a:r>
            <a:endParaRPr sz="3600"/>
          </a:p>
        </p:txBody>
      </p:sp>
      <p:sp>
        <p:nvSpPr>
          <p:cNvPr id="135" name="Google Shape;135;p5"/>
          <p:cNvSpPr txBox="1"/>
          <p:nvPr>
            <p:ph idx="1" type="body"/>
          </p:nvPr>
        </p:nvSpPr>
        <p:spPr>
          <a:xfrm>
            <a:off x="0" y="1215232"/>
            <a:ext cx="4497388" cy="639762"/>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dk1"/>
              </a:buClr>
              <a:buSzPts val="2400"/>
              <a:buNone/>
            </a:pPr>
            <a:r>
              <a:rPr lang="en-US">
                <a:solidFill>
                  <a:srgbClr val="FF0000"/>
                </a:solidFill>
              </a:rPr>
              <a:t>IRE (Initiate, Respond, Evaluate)</a:t>
            </a:r>
            <a:endParaRPr>
              <a:solidFill>
                <a:srgbClr val="FF0000"/>
              </a:solidFill>
            </a:endParaRPr>
          </a:p>
        </p:txBody>
      </p:sp>
      <p:grpSp>
        <p:nvGrpSpPr>
          <p:cNvPr id="136" name="Google Shape;136;p5"/>
          <p:cNvGrpSpPr/>
          <p:nvPr/>
        </p:nvGrpSpPr>
        <p:grpSpPr>
          <a:xfrm>
            <a:off x="104709" y="1855772"/>
            <a:ext cx="3978775" cy="4855130"/>
            <a:chOff x="1" y="785"/>
            <a:chExt cx="4040186" cy="4855130"/>
          </a:xfrm>
        </p:grpSpPr>
        <p:sp>
          <p:nvSpPr>
            <p:cNvPr id="137" name="Google Shape;137;p5"/>
            <p:cNvSpPr/>
            <p:nvPr/>
          </p:nvSpPr>
          <p:spPr>
            <a:xfrm rot="5400000">
              <a:off x="-262059" y="262845"/>
              <a:ext cx="1747065" cy="1222945"/>
            </a:xfrm>
            <a:prstGeom prst="chevron">
              <a:avLst>
                <a:gd fmla="val 50000" name="adj"/>
              </a:avLst>
            </a:prstGeom>
            <a:solidFill>
              <a:schemeClr val="accent1"/>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5"/>
            <p:cNvSpPr txBox="1"/>
            <p:nvPr/>
          </p:nvSpPr>
          <p:spPr>
            <a:xfrm>
              <a:off x="2" y="612258"/>
              <a:ext cx="1222945" cy="524120"/>
            </a:xfrm>
            <a:prstGeom prst="rect">
              <a:avLst/>
            </a:prstGeom>
            <a:noFill/>
            <a:ln>
              <a:noFill/>
            </a:ln>
          </p:spPr>
          <p:txBody>
            <a:bodyPr anchorCtr="0" anchor="ctr" bIns="16500" lIns="16500" spcFirstLastPara="1" rIns="16500" wrap="square" tIns="16500">
              <a:noAutofit/>
            </a:bodyPr>
            <a:lstStyle/>
            <a:p>
              <a:pPr indent="0" lvl="0" marL="0" marR="0" rtl="0" algn="ctr">
                <a:lnSpc>
                  <a:spcPct val="90000"/>
                </a:lnSpc>
                <a:spcBef>
                  <a:spcPts val="0"/>
                </a:spcBef>
                <a:spcAft>
                  <a:spcPts val="0"/>
                </a:spcAft>
                <a:buClr>
                  <a:schemeClr val="lt1"/>
                </a:buClr>
                <a:buSzPts val="2600"/>
                <a:buFont typeface="Calibri"/>
                <a:buNone/>
              </a:pPr>
              <a:r>
                <a:rPr b="0" i="0" lang="en-US" sz="2600" u="none" cap="none" strike="noStrike">
                  <a:solidFill>
                    <a:schemeClr val="lt1"/>
                  </a:solidFill>
                  <a:latin typeface="Calibri"/>
                  <a:ea typeface="Calibri"/>
                  <a:cs typeface="Calibri"/>
                  <a:sym typeface="Calibri"/>
                </a:rPr>
                <a:t>Initiate</a:t>
              </a:r>
              <a:endParaRPr/>
            </a:p>
          </p:txBody>
        </p:sp>
        <p:sp>
          <p:nvSpPr>
            <p:cNvPr id="139" name="Google Shape;139;p5"/>
            <p:cNvSpPr/>
            <p:nvPr/>
          </p:nvSpPr>
          <p:spPr>
            <a:xfrm rot="5400000">
              <a:off x="2063770" y="-661762"/>
              <a:ext cx="1135592" cy="2817242"/>
            </a:xfrm>
            <a:prstGeom prst="round2SameRect">
              <a:avLst>
                <a:gd fmla="val 16667" name="adj1"/>
                <a:gd fmla="val 0" name="adj2"/>
              </a:avLst>
            </a:prstGeom>
            <a:solidFill>
              <a:schemeClr val="lt1">
                <a:alpha val="89803"/>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5"/>
            <p:cNvSpPr txBox="1"/>
            <p:nvPr/>
          </p:nvSpPr>
          <p:spPr>
            <a:xfrm>
              <a:off x="1222946" y="234497"/>
              <a:ext cx="2761807" cy="1024722"/>
            </a:xfrm>
            <a:prstGeom prst="rect">
              <a:avLst/>
            </a:prstGeom>
            <a:noFill/>
            <a:ln>
              <a:noFill/>
            </a:ln>
          </p:spPr>
          <p:txBody>
            <a:bodyPr anchorCtr="0" anchor="ctr" bIns="15225" lIns="170675" spcFirstLastPara="1" rIns="15225" wrap="square" tIns="15225">
              <a:noAutofit/>
            </a:bodyPr>
            <a:lstStyle/>
            <a:p>
              <a:pPr indent="-228600" lvl="1" marL="228600" marR="0" rtl="0" algn="l">
                <a:lnSpc>
                  <a:spcPct val="90000"/>
                </a:lnSpc>
                <a:spcBef>
                  <a:spcPts val="0"/>
                </a:spcBef>
                <a:spcAft>
                  <a:spcPts val="0"/>
                </a:spcAft>
                <a:buClr>
                  <a:schemeClr val="dk1"/>
                </a:buClr>
                <a:buSzPts val="2400"/>
                <a:buFont typeface="Calibri"/>
                <a:buChar char="•"/>
              </a:pPr>
              <a:r>
                <a:rPr b="0" i="0" lang="en-US" sz="2400" u="none" cap="none" strike="noStrike">
                  <a:solidFill>
                    <a:schemeClr val="dk1"/>
                  </a:solidFill>
                  <a:latin typeface="Calibri"/>
                  <a:ea typeface="Calibri"/>
                  <a:cs typeface="Calibri"/>
                  <a:sym typeface="Calibri"/>
                </a:rPr>
                <a:t>What’s the capital of China?</a:t>
              </a:r>
              <a:endParaRPr/>
            </a:p>
          </p:txBody>
        </p:sp>
        <p:sp>
          <p:nvSpPr>
            <p:cNvPr id="141" name="Google Shape;141;p5"/>
            <p:cNvSpPr/>
            <p:nvPr/>
          </p:nvSpPr>
          <p:spPr>
            <a:xfrm rot="5400000">
              <a:off x="-262059" y="1816878"/>
              <a:ext cx="1747065" cy="1222945"/>
            </a:xfrm>
            <a:prstGeom prst="chevron">
              <a:avLst>
                <a:gd fmla="val 50000" name="adj"/>
              </a:avLst>
            </a:prstGeom>
            <a:solidFill>
              <a:schemeClr val="accent1"/>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5"/>
            <p:cNvSpPr txBox="1"/>
            <p:nvPr/>
          </p:nvSpPr>
          <p:spPr>
            <a:xfrm>
              <a:off x="2" y="2166291"/>
              <a:ext cx="1222945" cy="524120"/>
            </a:xfrm>
            <a:prstGeom prst="rect">
              <a:avLst/>
            </a:prstGeom>
            <a:noFill/>
            <a:ln>
              <a:noFill/>
            </a:ln>
          </p:spPr>
          <p:txBody>
            <a:bodyPr anchorCtr="0" anchor="ctr" bIns="16500" lIns="16500" spcFirstLastPara="1" rIns="16500" wrap="square" tIns="16500">
              <a:noAutofit/>
            </a:bodyPr>
            <a:lstStyle/>
            <a:p>
              <a:pPr indent="0" lvl="0" marL="0" marR="0" rtl="0" algn="ctr">
                <a:lnSpc>
                  <a:spcPct val="90000"/>
                </a:lnSpc>
                <a:spcBef>
                  <a:spcPts val="0"/>
                </a:spcBef>
                <a:spcAft>
                  <a:spcPts val="0"/>
                </a:spcAft>
                <a:buClr>
                  <a:schemeClr val="lt1"/>
                </a:buClr>
                <a:buSzPts val="2600"/>
                <a:buFont typeface="Calibri"/>
                <a:buNone/>
              </a:pPr>
              <a:r>
                <a:rPr b="0" i="0" lang="en-US" sz="2600" u="none" cap="none" strike="noStrike">
                  <a:solidFill>
                    <a:schemeClr val="lt1"/>
                  </a:solidFill>
                  <a:latin typeface="Calibri"/>
                  <a:ea typeface="Calibri"/>
                  <a:cs typeface="Calibri"/>
                  <a:sym typeface="Calibri"/>
                </a:rPr>
                <a:t>Respond</a:t>
              </a:r>
              <a:endParaRPr/>
            </a:p>
          </p:txBody>
        </p:sp>
        <p:sp>
          <p:nvSpPr>
            <p:cNvPr id="143" name="Google Shape;143;p5"/>
            <p:cNvSpPr/>
            <p:nvPr/>
          </p:nvSpPr>
          <p:spPr>
            <a:xfrm rot="5400000">
              <a:off x="2063770" y="713993"/>
              <a:ext cx="1135592" cy="2817242"/>
            </a:xfrm>
            <a:prstGeom prst="round2SameRect">
              <a:avLst>
                <a:gd fmla="val 16667" name="adj1"/>
                <a:gd fmla="val 0" name="adj2"/>
              </a:avLst>
            </a:prstGeom>
            <a:solidFill>
              <a:schemeClr val="lt1">
                <a:alpha val="89803"/>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5"/>
            <p:cNvSpPr txBox="1"/>
            <p:nvPr/>
          </p:nvSpPr>
          <p:spPr>
            <a:xfrm>
              <a:off x="1222946" y="1610253"/>
              <a:ext cx="2761807" cy="1024722"/>
            </a:xfrm>
            <a:prstGeom prst="rect">
              <a:avLst/>
            </a:prstGeom>
            <a:noFill/>
            <a:ln>
              <a:noFill/>
            </a:ln>
          </p:spPr>
          <p:txBody>
            <a:bodyPr anchorCtr="0" anchor="ctr" bIns="15225" lIns="170675" spcFirstLastPara="1" rIns="15225" wrap="square" tIns="15225">
              <a:noAutofit/>
            </a:bodyPr>
            <a:lstStyle/>
            <a:p>
              <a:pPr indent="-228600" lvl="1" marL="228600" marR="0" rtl="0" algn="l">
                <a:lnSpc>
                  <a:spcPct val="90000"/>
                </a:lnSpc>
                <a:spcBef>
                  <a:spcPts val="0"/>
                </a:spcBef>
                <a:spcAft>
                  <a:spcPts val="0"/>
                </a:spcAft>
                <a:buClr>
                  <a:schemeClr val="dk1"/>
                </a:buClr>
                <a:buSzPts val="2400"/>
                <a:buFont typeface="Calibri"/>
                <a:buChar char="•"/>
              </a:pPr>
              <a:r>
                <a:rPr b="0" i="0" lang="en-US" sz="2400" u="none" cap="none" strike="noStrike">
                  <a:solidFill>
                    <a:schemeClr val="dk1"/>
                  </a:solidFill>
                  <a:latin typeface="Calibri"/>
                  <a:ea typeface="Calibri"/>
                  <a:cs typeface="Calibri"/>
                  <a:sym typeface="Calibri"/>
                </a:rPr>
                <a:t>Beijing</a:t>
              </a:r>
              <a:endParaRPr/>
            </a:p>
          </p:txBody>
        </p:sp>
        <p:sp>
          <p:nvSpPr>
            <p:cNvPr id="145" name="Google Shape;145;p5"/>
            <p:cNvSpPr/>
            <p:nvPr/>
          </p:nvSpPr>
          <p:spPr>
            <a:xfrm rot="5400000">
              <a:off x="-262059" y="3370910"/>
              <a:ext cx="1747065" cy="1222945"/>
            </a:xfrm>
            <a:prstGeom prst="chevron">
              <a:avLst>
                <a:gd fmla="val 50000" name="adj"/>
              </a:avLst>
            </a:prstGeom>
            <a:solidFill>
              <a:schemeClr val="accent1"/>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5"/>
            <p:cNvSpPr txBox="1"/>
            <p:nvPr/>
          </p:nvSpPr>
          <p:spPr>
            <a:xfrm>
              <a:off x="2" y="3720323"/>
              <a:ext cx="1222945" cy="524120"/>
            </a:xfrm>
            <a:prstGeom prst="rect">
              <a:avLst/>
            </a:prstGeom>
            <a:noFill/>
            <a:ln>
              <a:noFill/>
            </a:ln>
          </p:spPr>
          <p:txBody>
            <a:bodyPr anchorCtr="0" anchor="ctr" bIns="16500" lIns="16500" spcFirstLastPara="1" rIns="16500" wrap="square" tIns="16500">
              <a:noAutofit/>
            </a:bodyPr>
            <a:lstStyle/>
            <a:p>
              <a:pPr indent="0" lvl="0" marL="0" marR="0" rtl="0" algn="ctr">
                <a:lnSpc>
                  <a:spcPct val="90000"/>
                </a:lnSpc>
                <a:spcBef>
                  <a:spcPts val="0"/>
                </a:spcBef>
                <a:spcAft>
                  <a:spcPts val="0"/>
                </a:spcAft>
                <a:buClr>
                  <a:schemeClr val="lt1"/>
                </a:buClr>
                <a:buSzPts val="2600"/>
                <a:buFont typeface="Calibri"/>
                <a:buNone/>
              </a:pPr>
              <a:r>
                <a:rPr b="0" i="0" lang="en-US" sz="2600" u="none" cap="none" strike="noStrike">
                  <a:solidFill>
                    <a:schemeClr val="lt1"/>
                  </a:solidFill>
                  <a:latin typeface="Calibri"/>
                  <a:ea typeface="Calibri"/>
                  <a:cs typeface="Calibri"/>
                  <a:sym typeface="Calibri"/>
                </a:rPr>
                <a:t>Evaluate</a:t>
              </a:r>
              <a:endParaRPr/>
            </a:p>
          </p:txBody>
        </p:sp>
        <p:sp>
          <p:nvSpPr>
            <p:cNvPr id="147" name="Google Shape;147;p5"/>
            <p:cNvSpPr/>
            <p:nvPr/>
          </p:nvSpPr>
          <p:spPr>
            <a:xfrm rot="5400000">
              <a:off x="2063770" y="2268026"/>
              <a:ext cx="1135592" cy="2817242"/>
            </a:xfrm>
            <a:prstGeom prst="round2SameRect">
              <a:avLst>
                <a:gd fmla="val 16667" name="adj1"/>
                <a:gd fmla="val 0" name="adj2"/>
              </a:avLst>
            </a:prstGeom>
            <a:solidFill>
              <a:schemeClr val="lt1">
                <a:alpha val="89803"/>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5"/>
            <p:cNvSpPr txBox="1"/>
            <p:nvPr/>
          </p:nvSpPr>
          <p:spPr>
            <a:xfrm>
              <a:off x="1222946" y="3164286"/>
              <a:ext cx="2761807" cy="1024722"/>
            </a:xfrm>
            <a:prstGeom prst="rect">
              <a:avLst/>
            </a:prstGeom>
            <a:noFill/>
            <a:ln>
              <a:noFill/>
            </a:ln>
          </p:spPr>
          <p:txBody>
            <a:bodyPr anchorCtr="0" anchor="ctr" bIns="15225" lIns="170675" spcFirstLastPara="1" rIns="15225" wrap="square" tIns="15225">
              <a:noAutofit/>
            </a:bodyPr>
            <a:lstStyle/>
            <a:p>
              <a:pPr indent="-228600" lvl="1" marL="228600" marR="0" rtl="0" algn="l">
                <a:lnSpc>
                  <a:spcPct val="90000"/>
                </a:lnSpc>
                <a:spcBef>
                  <a:spcPts val="0"/>
                </a:spcBef>
                <a:spcAft>
                  <a:spcPts val="0"/>
                </a:spcAft>
                <a:buClr>
                  <a:schemeClr val="dk1"/>
                </a:buClr>
                <a:buSzPts val="2400"/>
                <a:buFont typeface="Calibri"/>
                <a:buChar char="•"/>
              </a:pPr>
              <a:r>
                <a:rPr b="0" i="0" lang="en-US" sz="2400" u="none" cap="none" strike="noStrike">
                  <a:solidFill>
                    <a:schemeClr val="dk1"/>
                  </a:solidFill>
                  <a:latin typeface="Calibri"/>
                  <a:ea typeface="Calibri"/>
                  <a:cs typeface="Calibri"/>
                  <a:sym typeface="Calibri"/>
                </a:rPr>
                <a:t>That’s right!</a:t>
              </a:r>
              <a:endParaRPr/>
            </a:p>
          </p:txBody>
        </p:sp>
      </p:grpSp>
      <p:sp>
        <p:nvSpPr>
          <p:cNvPr id="149" name="Google Shape;149;p5"/>
          <p:cNvSpPr txBox="1"/>
          <p:nvPr>
            <p:ph idx="3" type="body"/>
          </p:nvPr>
        </p:nvSpPr>
        <p:spPr>
          <a:xfrm>
            <a:off x="4241356" y="1215232"/>
            <a:ext cx="4699889" cy="639762"/>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dk1"/>
              </a:buClr>
              <a:buSzPts val="2400"/>
              <a:buNone/>
            </a:pPr>
            <a:r>
              <a:rPr lang="en-US">
                <a:solidFill>
                  <a:srgbClr val="00B050"/>
                </a:solidFill>
              </a:rPr>
              <a:t>IRF (Initiate, Respond, Follow-up)</a:t>
            </a:r>
            <a:endParaRPr>
              <a:solidFill>
                <a:srgbClr val="00B050"/>
              </a:solidFill>
            </a:endParaRPr>
          </a:p>
        </p:txBody>
      </p:sp>
      <p:sp>
        <p:nvSpPr>
          <p:cNvPr id="150" name="Google Shape;150;p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p>
            <a:pPr indent="-190500" lvl="0" marL="342900" rtl="0" algn="l">
              <a:spcBef>
                <a:spcPts val="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grpSp>
        <p:nvGrpSpPr>
          <p:cNvPr id="151" name="Google Shape;151;p5"/>
          <p:cNvGrpSpPr/>
          <p:nvPr/>
        </p:nvGrpSpPr>
        <p:grpSpPr>
          <a:xfrm>
            <a:off x="4327691" y="1856391"/>
            <a:ext cx="4613408" cy="4725557"/>
            <a:chOff x="0" y="1405"/>
            <a:chExt cx="4699886" cy="4725557"/>
          </a:xfrm>
        </p:grpSpPr>
        <p:sp>
          <p:nvSpPr>
            <p:cNvPr id="152" name="Google Shape;152;p5"/>
            <p:cNvSpPr/>
            <p:nvPr/>
          </p:nvSpPr>
          <p:spPr>
            <a:xfrm rot="5400000">
              <a:off x="-255581" y="256986"/>
              <a:ext cx="1703874" cy="1192712"/>
            </a:xfrm>
            <a:prstGeom prst="chevron">
              <a:avLst>
                <a:gd fmla="val 50000" name="adj"/>
              </a:avLst>
            </a:prstGeom>
            <a:solidFill>
              <a:schemeClr val="accent1"/>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5"/>
            <p:cNvSpPr txBox="1"/>
            <p:nvPr/>
          </p:nvSpPr>
          <p:spPr>
            <a:xfrm>
              <a:off x="0" y="597761"/>
              <a:ext cx="1192712" cy="511162"/>
            </a:xfrm>
            <a:prstGeom prst="rect">
              <a:avLst/>
            </a:prstGeom>
            <a:noFill/>
            <a:ln>
              <a:noFill/>
            </a:ln>
          </p:spPr>
          <p:txBody>
            <a:bodyPr anchorCtr="0" anchor="ctr" bIns="13950" lIns="13950" spcFirstLastPara="1" rIns="13950" wrap="square" tIns="13950">
              <a:noAutofit/>
            </a:bodyPr>
            <a:lstStyle/>
            <a:p>
              <a:pPr indent="0" lvl="0" marL="0" marR="0" rtl="0" algn="ctr">
                <a:lnSpc>
                  <a:spcPct val="90000"/>
                </a:lnSpc>
                <a:spcBef>
                  <a:spcPts val="0"/>
                </a:spcBef>
                <a:spcAft>
                  <a:spcPts val="0"/>
                </a:spcAft>
                <a:buClr>
                  <a:schemeClr val="lt1"/>
                </a:buClr>
                <a:buSzPts val="2200"/>
                <a:buFont typeface="Calibri"/>
                <a:buNone/>
              </a:pPr>
              <a:r>
                <a:rPr b="0" i="0" lang="en-US" sz="2200" u="none" cap="none" strike="noStrike">
                  <a:solidFill>
                    <a:schemeClr val="lt1"/>
                  </a:solidFill>
                  <a:latin typeface="Calibri"/>
                  <a:ea typeface="Calibri"/>
                  <a:cs typeface="Calibri"/>
                  <a:sym typeface="Calibri"/>
                </a:rPr>
                <a:t>Initiate</a:t>
              </a:r>
              <a:endParaRPr/>
            </a:p>
          </p:txBody>
        </p:sp>
        <p:sp>
          <p:nvSpPr>
            <p:cNvPr id="154" name="Google Shape;154;p5"/>
            <p:cNvSpPr/>
            <p:nvPr/>
          </p:nvSpPr>
          <p:spPr>
            <a:xfrm rot="5400000">
              <a:off x="2392540" y="-1198423"/>
              <a:ext cx="1107518" cy="3507175"/>
            </a:xfrm>
            <a:prstGeom prst="round2SameRect">
              <a:avLst>
                <a:gd fmla="val 16667" name="adj1"/>
                <a:gd fmla="val 0" name="adj2"/>
              </a:avLst>
            </a:prstGeom>
            <a:solidFill>
              <a:schemeClr val="lt1">
                <a:alpha val="89803"/>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5"/>
            <p:cNvSpPr txBox="1"/>
            <p:nvPr/>
          </p:nvSpPr>
          <p:spPr>
            <a:xfrm>
              <a:off x="1192712" y="55470"/>
              <a:ext cx="3453110" cy="999388"/>
            </a:xfrm>
            <a:prstGeom prst="rect">
              <a:avLst/>
            </a:prstGeom>
            <a:noFill/>
            <a:ln>
              <a:noFill/>
            </a:ln>
          </p:spPr>
          <p:txBody>
            <a:bodyPr anchorCtr="0" anchor="ctr" bIns="13325" lIns="149350" spcFirstLastPara="1" rIns="13325" wrap="square" tIns="13325">
              <a:noAutofit/>
            </a:bodyPr>
            <a:lstStyle/>
            <a:p>
              <a:pPr indent="-228600" lvl="1" marL="228600" marR="0" rtl="0" algn="l">
                <a:lnSpc>
                  <a:spcPct val="90000"/>
                </a:lnSpc>
                <a:spcBef>
                  <a:spcPts val="0"/>
                </a:spcBef>
                <a:spcAft>
                  <a:spcPts val="0"/>
                </a:spcAft>
                <a:buClr>
                  <a:schemeClr val="dk1"/>
                </a:buClr>
                <a:buSzPts val="2100"/>
                <a:buFont typeface="Calibri"/>
                <a:buChar char="•"/>
              </a:pPr>
              <a:r>
                <a:rPr lang="en-US" sz="2100">
                  <a:solidFill>
                    <a:schemeClr val="dk1"/>
                  </a:solidFill>
                  <a:latin typeface="Calibri"/>
                  <a:ea typeface="Calibri"/>
                  <a:cs typeface="Calibri"/>
                  <a:sym typeface="Calibri"/>
                </a:rPr>
                <a:t>What are some Chinese wedding customs?</a:t>
              </a:r>
              <a:endParaRPr b="0" i="0" sz="2100" u="none" cap="none" strike="noStrike">
                <a:solidFill>
                  <a:schemeClr val="dk1"/>
                </a:solidFill>
                <a:latin typeface="Calibri"/>
                <a:ea typeface="Calibri"/>
                <a:cs typeface="Calibri"/>
                <a:sym typeface="Calibri"/>
              </a:endParaRPr>
            </a:p>
          </p:txBody>
        </p:sp>
        <p:sp>
          <p:nvSpPr>
            <p:cNvPr id="156" name="Google Shape;156;p5"/>
            <p:cNvSpPr/>
            <p:nvPr/>
          </p:nvSpPr>
          <p:spPr>
            <a:xfrm rot="5400000">
              <a:off x="-255581" y="1767827"/>
              <a:ext cx="1703874" cy="1192712"/>
            </a:xfrm>
            <a:prstGeom prst="chevron">
              <a:avLst>
                <a:gd fmla="val 50000" name="adj"/>
              </a:avLst>
            </a:prstGeom>
            <a:solidFill>
              <a:schemeClr val="accent1"/>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5"/>
            <p:cNvSpPr txBox="1"/>
            <p:nvPr/>
          </p:nvSpPr>
          <p:spPr>
            <a:xfrm>
              <a:off x="0" y="2108602"/>
              <a:ext cx="1192712" cy="511162"/>
            </a:xfrm>
            <a:prstGeom prst="rect">
              <a:avLst/>
            </a:prstGeom>
            <a:noFill/>
            <a:ln>
              <a:noFill/>
            </a:ln>
          </p:spPr>
          <p:txBody>
            <a:bodyPr anchorCtr="0" anchor="ctr" bIns="13950" lIns="13950" spcFirstLastPara="1" rIns="13950" wrap="square" tIns="13950">
              <a:noAutofit/>
            </a:bodyPr>
            <a:lstStyle/>
            <a:p>
              <a:pPr indent="0" lvl="0" marL="0" marR="0" rtl="0" algn="ctr">
                <a:lnSpc>
                  <a:spcPct val="90000"/>
                </a:lnSpc>
                <a:spcBef>
                  <a:spcPts val="0"/>
                </a:spcBef>
                <a:spcAft>
                  <a:spcPts val="0"/>
                </a:spcAft>
                <a:buClr>
                  <a:schemeClr val="lt1"/>
                </a:buClr>
                <a:buSzPts val="2200"/>
                <a:buFont typeface="Calibri"/>
                <a:buNone/>
              </a:pPr>
              <a:r>
                <a:rPr b="0" i="0" lang="en-US" sz="2200" u="none" cap="none" strike="noStrike">
                  <a:solidFill>
                    <a:schemeClr val="lt1"/>
                  </a:solidFill>
                  <a:latin typeface="Calibri"/>
                  <a:ea typeface="Calibri"/>
                  <a:cs typeface="Calibri"/>
                  <a:sym typeface="Calibri"/>
                </a:rPr>
                <a:t>Respond</a:t>
              </a:r>
              <a:endParaRPr/>
            </a:p>
          </p:txBody>
        </p:sp>
        <p:sp>
          <p:nvSpPr>
            <p:cNvPr id="158" name="Google Shape;158;p5"/>
            <p:cNvSpPr/>
            <p:nvPr/>
          </p:nvSpPr>
          <p:spPr>
            <a:xfrm rot="5400000">
              <a:off x="2392540" y="312418"/>
              <a:ext cx="1107518" cy="3507175"/>
            </a:xfrm>
            <a:prstGeom prst="round2SameRect">
              <a:avLst>
                <a:gd fmla="val 16667" name="adj1"/>
                <a:gd fmla="val 0" name="adj2"/>
              </a:avLst>
            </a:prstGeom>
            <a:solidFill>
              <a:schemeClr val="lt1">
                <a:alpha val="89803"/>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5"/>
            <p:cNvSpPr txBox="1"/>
            <p:nvPr/>
          </p:nvSpPr>
          <p:spPr>
            <a:xfrm>
              <a:off x="1192712" y="1566312"/>
              <a:ext cx="3453110" cy="999388"/>
            </a:xfrm>
            <a:prstGeom prst="rect">
              <a:avLst/>
            </a:prstGeom>
            <a:noFill/>
            <a:ln>
              <a:noFill/>
            </a:ln>
          </p:spPr>
          <p:txBody>
            <a:bodyPr anchorCtr="0" anchor="ctr" bIns="13325" lIns="149350" spcFirstLastPara="1" rIns="13325" wrap="square" tIns="13325">
              <a:noAutofit/>
            </a:bodyPr>
            <a:lstStyle/>
            <a:p>
              <a:pPr indent="-228600" lvl="1" marL="228600" marR="0" rtl="0" algn="l">
                <a:lnSpc>
                  <a:spcPct val="90000"/>
                </a:lnSpc>
                <a:spcBef>
                  <a:spcPts val="0"/>
                </a:spcBef>
                <a:spcAft>
                  <a:spcPts val="0"/>
                </a:spcAft>
                <a:buClr>
                  <a:schemeClr val="dk1"/>
                </a:buClr>
                <a:buSzPts val="2100"/>
                <a:buFont typeface="Calibri"/>
                <a:buChar char="•"/>
              </a:pPr>
              <a:r>
                <a:rPr b="0" i="0" lang="en-US" sz="2100" u="none" cap="none" strike="noStrike">
                  <a:solidFill>
                    <a:schemeClr val="dk1"/>
                  </a:solidFill>
                  <a:latin typeface="Calibri"/>
                  <a:ea typeface="Calibri"/>
                  <a:cs typeface="Calibri"/>
                  <a:sym typeface="Calibri"/>
                </a:rPr>
                <a:t>Brides in China may wear a long red wedding dress</a:t>
              </a:r>
              <a:r>
                <a:rPr lang="en-US" sz="2100">
                  <a:solidFill>
                    <a:schemeClr val="dk1"/>
                  </a:solidFill>
                  <a:latin typeface="Calibri"/>
                  <a:ea typeface="Calibri"/>
                  <a:cs typeface="Calibri"/>
                  <a:sym typeface="Calibri"/>
                </a:rPr>
                <a:t>.</a:t>
              </a:r>
              <a:endParaRPr/>
            </a:p>
          </p:txBody>
        </p:sp>
        <p:sp>
          <p:nvSpPr>
            <p:cNvPr id="160" name="Google Shape;160;p5"/>
            <p:cNvSpPr/>
            <p:nvPr/>
          </p:nvSpPr>
          <p:spPr>
            <a:xfrm rot="5400000">
              <a:off x="-255581" y="3278669"/>
              <a:ext cx="1703874" cy="1192712"/>
            </a:xfrm>
            <a:prstGeom prst="chevron">
              <a:avLst>
                <a:gd fmla="val 50000" name="adj"/>
              </a:avLst>
            </a:prstGeom>
            <a:solidFill>
              <a:schemeClr val="accent1"/>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5"/>
            <p:cNvSpPr txBox="1"/>
            <p:nvPr/>
          </p:nvSpPr>
          <p:spPr>
            <a:xfrm>
              <a:off x="0" y="3619444"/>
              <a:ext cx="1192712" cy="511162"/>
            </a:xfrm>
            <a:prstGeom prst="rect">
              <a:avLst/>
            </a:prstGeom>
            <a:noFill/>
            <a:ln>
              <a:noFill/>
            </a:ln>
          </p:spPr>
          <p:txBody>
            <a:bodyPr anchorCtr="0" anchor="ctr" bIns="13950" lIns="13950" spcFirstLastPara="1" rIns="13950" wrap="square" tIns="13950">
              <a:noAutofit/>
            </a:bodyPr>
            <a:lstStyle/>
            <a:p>
              <a:pPr indent="0" lvl="0" marL="0" marR="0" rtl="0" algn="ctr">
                <a:lnSpc>
                  <a:spcPct val="90000"/>
                </a:lnSpc>
                <a:spcBef>
                  <a:spcPts val="0"/>
                </a:spcBef>
                <a:spcAft>
                  <a:spcPts val="0"/>
                </a:spcAft>
                <a:buClr>
                  <a:srgbClr val="FFFF00"/>
                </a:buClr>
                <a:buSzPts val="2200"/>
                <a:buFont typeface="Calibri"/>
                <a:buNone/>
              </a:pPr>
              <a:r>
                <a:rPr b="0" i="0" lang="en-US" sz="2200" u="none" cap="none" strike="noStrike">
                  <a:solidFill>
                    <a:srgbClr val="FFFF00"/>
                  </a:solidFill>
                  <a:latin typeface="Calibri"/>
                  <a:ea typeface="Calibri"/>
                  <a:cs typeface="Calibri"/>
                  <a:sym typeface="Calibri"/>
                </a:rPr>
                <a:t>Follow-up</a:t>
              </a:r>
              <a:endParaRPr/>
            </a:p>
          </p:txBody>
        </p:sp>
        <p:sp>
          <p:nvSpPr>
            <p:cNvPr id="162" name="Google Shape;162;p5"/>
            <p:cNvSpPr/>
            <p:nvPr/>
          </p:nvSpPr>
          <p:spPr>
            <a:xfrm rot="5400000">
              <a:off x="2392540" y="1823259"/>
              <a:ext cx="1107518" cy="3507175"/>
            </a:xfrm>
            <a:prstGeom prst="round2SameRect">
              <a:avLst>
                <a:gd fmla="val 16667" name="adj1"/>
                <a:gd fmla="val 0" name="adj2"/>
              </a:avLst>
            </a:prstGeom>
            <a:solidFill>
              <a:schemeClr val="lt1">
                <a:alpha val="89803"/>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5"/>
            <p:cNvSpPr txBox="1"/>
            <p:nvPr/>
          </p:nvSpPr>
          <p:spPr>
            <a:xfrm>
              <a:off x="1192712" y="3077153"/>
              <a:ext cx="3453110" cy="999388"/>
            </a:xfrm>
            <a:prstGeom prst="rect">
              <a:avLst/>
            </a:prstGeom>
            <a:noFill/>
            <a:ln>
              <a:noFill/>
            </a:ln>
          </p:spPr>
          <p:txBody>
            <a:bodyPr anchorCtr="0" anchor="ctr" bIns="13325" lIns="149350" spcFirstLastPara="1" rIns="13325" wrap="square" tIns="13325">
              <a:noAutofit/>
            </a:bodyPr>
            <a:lstStyle/>
            <a:p>
              <a:pPr indent="-228600" lvl="1" marL="228600" marR="0" rtl="0" algn="l">
                <a:lnSpc>
                  <a:spcPct val="90000"/>
                </a:lnSpc>
                <a:spcBef>
                  <a:spcPts val="0"/>
                </a:spcBef>
                <a:spcAft>
                  <a:spcPts val="0"/>
                </a:spcAft>
                <a:buClr>
                  <a:schemeClr val="dk1"/>
                </a:buClr>
                <a:buSzPts val="2100"/>
                <a:buFont typeface="Calibri"/>
                <a:buChar char="•"/>
              </a:pPr>
              <a:r>
                <a:rPr b="0" i="0" lang="en-US" sz="2100" u="none" cap="none" strike="noStrike">
                  <a:solidFill>
                    <a:srgbClr val="FF0000"/>
                  </a:solidFill>
                  <a:latin typeface="Calibri"/>
                  <a:ea typeface="Calibri"/>
                  <a:cs typeface="Calibri"/>
                  <a:sym typeface="Calibri"/>
                </a:rPr>
                <a:t>Tell me more</a:t>
              </a:r>
              <a:r>
                <a:rPr b="0" i="0" lang="en-US" sz="2100" u="none" cap="none" strike="noStrike">
                  <a:solidFill>
                    <a:schemeClr val="dk1"/>
                  </a:solidFill>
                  <a:latin typeface="Calibri"/>
                  <a:ea typeface="Calibri"/>
                  <a:cs typeface="Calibri"/>
                  <a:sym typeface="Calibri"/>
                </a:rPr>
                <a:t> about that?  </a:t>
              </a:r>
              <a:r>
                <a:rPr b="0" i="0" lang="en-US" sz="2100" u="none" cap="none" strike="noStrike">
                  <a:solidFill>
                    <a:srgbClr val="FF0000"/>
                  </a:solidFill>
                  <a:latin typeface="Calibri"/>
                  <a:ea typeface="Calibri"/>
                  <a:cs typeface="Calibri"/>
                  <a:sym typeface="Calibri"/>
                </a:rPr>
                <a:t>Why</a:t>
              </a:r>
              <a:r>
                <a:rPr b="0" i="0" lang="en-US" sz="2100" u="none" cap="none" strike="noStrike">
                  <a:solidFill>
                    <a:schemeClr val="dk1"/>
                  </a:solidFill>
                  <a:latin typeface="Calibri"/>
                  <a:ea typeface="Calibri"/>
                  <a:cs typeface="Calibri"/>
                  <a:sym typeface="Calibri"/>
                </a:rPr>
                <a:t> would </a:t>
              </a:r>
              <a:r>
                <a:rPr lang="en-US" sz="2100">
                  <a:solidFill>
                    <a:schemeClr val="dk1"/>
                  </a:solidFill>
                  <a:latin typeface="Calibri"/>
                  <a:ea typeface="Calibri"/>
                  <a:cs typeface="Calibri"/>
                  <a:sym typeface="Calibri"/>
                </a:rPr>
                <a:t>brides</a:t>
              </a:r>
              <a:r>
                <a:rPr b="0" i="0" lang="en-US" sz="2100" u="none" cap="none" strike="noStrike">
                  <a:solidFill>
                    <a:schemeClr val="dk1"/>
                  </a:solidFill>
                  <a:latin typeface="Calibri"/>
                  <a:ea typeface="Calibri"/>
                  <a:cs typeface="Calibri"/>
                  <a:sym typeface="Calibri"/>
                </a:rPr>
                <a:t> wear a red w</a:t>
              </a:r>
              <a:r>
                <a:rPr lang="en-US" sz="2100">
                  <a:solidFill>
                    <a:schemeClr val="dk1"/>
                  </a:solidFill>
                  <a:latin typeface="Calibri"/>
                  <a:ea typeface="Calibri"/>
                  <a:cs typeface="Calibri"/>
                  <a:sym typeface="Calibri"/>
                </a:rPr>
                <a:t>edding </a:t>
              </a:r>
              <a:r>
                <a:rPr b="0" i="0" lang="en-US" sz="2100" u="none" cap="none" strike="noStrike">
                  <a:solidFill>
                    <a:schemeClr val="dk1"/>
                  </a:solidFill>
                  <a:latin typeface="Calibri"/>
                  <a:ea typeface="Calibri"/>
                  <a:cs typeface="Calibri"/>
                  <a:sym typeface="Calibri"/>
                </a:rPr>
                <a:t>dress?</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p8"/>
          <p:cNvSpPr txBox="1"/>
          <p:nvPr>
            <p:ph type="title"/>
          </p:nvPr>
        </p:nvSpPr>
        <p:spPr>
          <a:xfrm>
            <a:off x="549275" y="107576"/>
            <a:ext cx="8042276" cy="67166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Calibri"/>
              <a:buNone/>
            </a:pPr>
            <a:r>
              <a:rPr lang="en-US" sz="3959"/>
              <a:t>#2. </a:t>
            </a:r>
            <a:r>
              <a:rPr lang="en-US" sz="3959"/>
              <a:t>Sentence Frames  </a:t>
            </a:r>
            <a:endParaRPr/>
          </a:p>
        </p:txBody>
      </p:sp>
      <p:pic>
        <p:nvPicPr>
          <p:cNvPr descr="Screen Shot 2016-10-26 at 2.14.40 PM.png" id="170" name="Google Shape;170;p8"/>
          <p:cNvPicPr preferRelativeResize="0"/>
          <p:nvPr/>
        </p:nvPicPr>
        <p:blipFill rotWithShape="1">
          <a:blip r:embed="rId3">
            <a:alphaModFix/>
          </a:blip>
          <a:srcRect b="0" l="0" r="0" t="0"/>
          <a:stretch/>
        </p:blipFill>
        <p:spPr>
          <a:xfrm>
            <a:off x="0" y="1024552"/>
            <a:ext cx="9144000" cy="5954861"/>
          </a:xfrm>
          <a:prstGeom prst="rect">
            <a:avLst/>
          </a:prstGeom>
          <a:noFill/>
          <a:ln>
            <a:noFill/>
          </a:ln>
        </p:spPr>
      </p:pic>
      <p:pic>
        <p:nvPicPr>
          <p:cNvPr id="171" name="Google Shape;171;p8"/>
          <p:cNvPicPr preferRelativeResize="0"/>
          <p:nvPr/>
        </p:nvPicPr>
        <p:blipFill rotWithShape="1">
          <a:blip r:embed="rId4">
            <a:alphaModFix/>
          </a:blip>
          <a:srcRect b="0" l="0" r="0" t="0"/>
          <a:stretch/>
        </p:blipFill>
        <p:spPr>
          <a:xfrm>
            <a:off x="7366853" y="147726"/>
            <a:ext cx="671651" cy="67165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3. Graphic Organizers </a:t>
            </a:r>
            <a:endParaRPr/>
          </a:p>
          <a:p>
            <a:pPr indent="0" lvl="0" marL="0" rtl="0" algn="ctr">
              <a:spcBef>
                <a:spcPts val="0"/>
              </a:spcBef>
              <a:spcAft>
                <a:spcPts val="0"/>
              </a:spcAft>
              <a:buClr>
                <a:schemeClr val="dk1"/>
              </a:buClr>
              <a:buSzPts val="4400"/>
              <a:buFont typeface="Calibri"/>
              <a:buNone/>
            </a:pPr>
            <a:r>
              <a:rPr lang="en-US"/>
              <a:t>Venn Diagram</a:t>
            </a:r>
            <a:endParaRPr/>
          </a:p>
        </p:txBody>
      </p:sp>
      <p:pic>
        <p:nvPicPr>
          <p:cNvPr id="178" name="Google Shape;178;p9"/>
          <p:cNvPicPr preferRelativeResize="0"/>
          <p:nvPr/>
        </p:nvPicPr>
        <p:blipFill rotWithShape="1">
          <a:blip r:embed="rId3">
            <a:alphaModFix/>
          </a:blip>
          <a:srcRect b="0" l="0" r="0" t="0"/>
          <a:stretch/>
        </p:blipFill>
        <p:spPr>
          <a:xfrm>
            <a:off x="7366862" y="407741"/>
            <a:ext cx="876822" cy="876822"/>
          </a:xfrm>
          <a:prstGeom prst="rect">
            <a:avLst/>
          </a:prstGeom>
          <a:noFill/>
          <a:ln>
            <a:noFill/>
          </a:ln>
        </p:spPr>
      </p:pic>
      <p:pic>
        <p:nvPicPr>
          <p:cNvPr id="179" name="Google Shape;179;p9"/>
          <p:cNvPicPr preferRelativeResize="0"/>
          <p:nvPr/>
        </p:nvPicPr>
        <p:blipFill>
          <a:blip r:embed="rId4">
            <a:alphaModFix/>
          </a:blip>
          <a:stretch>
            <a:fillRect/>
          </a:stretch>
        </p:blipFill>
        <p:spPr>
          <a:xfrm>
            <a:off x="438925" y="1586563"/>
            <a:ext cx="8266144" cy="513556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2020-01-04T21:23:45Z</dcterms:created>
  <dc:creator>Ellen Knell</dc:creator>
</cp:coreProperties>
</file>