
<file path=[Content_Types].xml><?xml version="1.0" encoding="utf-8"?>
<Types xmlns="http://schemas.openxmlformats.org/package/2006/content-types">
  <Default Extension="xml" ContentType="application/xml"/>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3" roundtripDataSignature="AMtx7mjGmNdfW/evCtBPcV7WgCqVqN+I9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98F5F9C-40AC-45EA-99B4-41FE47A0FB3F}">
  <a:tblStyle styleId="{098F5F9C-40AC-45EA-99B4-41FE47A0FB3F}"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showComments="0">
  <p:normalViewPr>
    <p:restoredLeft sz="15598"/>
    <p:restoredTop sz="94599"/>
  </p:normalViewPr>
  <p:slideViewPr>
    <p:cSldViewPr snapToGrid="0">
      <p:cViewPr varScale="1">
        <p:scale>
          <a:sx n="141" d="100"/>
          <a:sy n="141" d="100"/>
        </p:scale>
        <p:origin x="224" y="17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theme" Target="theme/theme1.xml"/><Relationship Id="rId47"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notesMaster" Target="notesMasters/notesMaster1.xml"/><Relationship Id="rId6" Type="http://schemas.openxmlformats.org/officeDocument/2006/relationships/slide" Target="slides/slide5.xml"/><Relationship Id="rId7" Type="http://schemas.openxmlformats.org/officeDocument/2006/relationships/slide" Target="slides/slide6.xml"/><Relationship Id="rId9" Type="http://schemas.openxmlformats.org/officeDocument/2006/relationships/slide" Target="slides/slide8.xml"/><Relationship Id="rId8" Type="http://schemas.openxmlformats.org/officeDocument/2006/relationships/slide" Target="slides/slide7.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43" Type="http://customschemas.google.com/relationships/presentationmetadata" Target="metadata"/><Relationship Id="rId44" Type="http://schemas.openxmlformats.org/officeDocument/2006/relationships/presProps" Target="presProps.xml"/><Relationship Id="rId4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6" name="Google Shape;56;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Books, masks,             Dave – Rubric, box dinner. Leave at 4:30</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8" name="Google Shape;118;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400"/>
              <a:buFont typeface="Arial"/>
              <a:buNone/>
            </a:pPr>
            <a:r>
              <a:rPr lang="en" sz="1200">
                <a:solidFill>
                  <a:schemeClr val="dk1"/>
                </a:solidFill>
                <a:latin typeface="Calibri"/>
                <a:ea typeface="Calibri"/>
                <a:cs typeface="Calibri"/>
                <a:sym typeface="Calibri"/>
              </a:rPr>
              <a:t>Go over novice, Intermediate, Advanced - these will be the levels that you will be teaching</a:t>
            </a:r>
            <a:endParaRPr sz="1200">
              <a:solidFill>
                <a:schemeClr val="dk1"/>
              </a:solidFill>
              <a:latin typeface="Calibri"/>
              <a:ea typeface="Calibri"/>
              <a:cs typeface="Calibri"/>
              <a:sym typeface="Calibri"/>
            </a:endParaRPr>
          </a:p>
          <a:p>
            <a:pPr marL="0" lvl="0" indent="0" algn="l" rtl="0">
              <a:lnSpc>
                <a:spcPct val="100000"/>
              </a:lnSpc>
              <a:spcBef>
                <a:spcPts val="0"/>
              </a:spcBef>
              <a:spcAft>
                <a:spcPts val="0"/>
              </a:spcAft>
              <a:buClr>
                <a:schemeClr val="dk1"/>
              </a:buClr>
              <a:buSzPts val="1400"/>
              <a:buFont typeface="Arial"/>
              <a:buNone/>
            </a:pPr>
            <a:r>
              <a:rPr lang="en" sz="1200">
                <a:solidFill>
                  <a:schemeClr val="dk1"/>
                </a:solidFill>
                <a:latin typeface="Calibri"/>
                <a:ea typeface="Calibri"/>
                <a:cs typeface="Calibri"/>
                <a:sym typeface="Calibri"/>
              </a:rPr>
              <a:t>Formulaic language</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6" name="Google Shape;126;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b="1"/>
              <a:t>Not mindless repetition</a:t>
            </a:r>
            <a:r>
              <a:rPr lang="en"/>
              <a:t> - but formulaic chunks</a:t>
            </a:r>
            <a:endParaRPr/>
          </a:p>
          <a:p>
            <a:pPr marL="0" lvl="0" indent="0" algn="l" rtl="0">
              <a:lnSpc>
                <a:spcPct val="100000"/>
              </a:lnSpc>
              <a:spcBef>
                <a:spcPts val="0"/>
              </a:spcBef>
              <a:spcAft>
                <a:spcPts val="0"/>
              </a:spcAft>
              <a:buSzPts val="1100"/>
              <a:buNone/>
            </a:pPr>
            <a:r>
              <a:rPr lang="en"/>
              <a:t>Greetings, likes/dislikes, activities, daily plans, family, school, community etc.</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4" name="Google Shape;134;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Why does it symbolize</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3" name="Google Shape;143;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Takes the formulaic chunks and combines and recombines them and adapts them to create new language - get a little messy</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1" name="Google Shape;151;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9" name="Google Shape;159;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Flat tire, mixed up an appointment, some kind of misunderstanding            Cards</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908fa19761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7" name="Google Shape;167;g908fa1976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Japanese Occupation</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908fa19761_0_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4" name="Google Shape;174;g908fa19761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g908fa19761_0_1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1" name="Google Shape;181;g908fa19761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g908fa19761_0_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8" name="Google Shape;188;g908fa19761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2" name="Google Shape;62;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5" name="Google Shape;195;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From the actfl.org website  wrong:  Low is sustaining?</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1" name="Google Shape;201;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p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7" name="Google Shape;207;p28: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4" name="Google Shape;214;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Actfl.org - help us when planning our language lessons</a:t>
            </a:r>
            <a:endParaRPr/>
          </a:p>
          <a:p>
            <a:pPr marL="0" lvl="0" indent="0" algn="l" rtl="0">
              <a:lnSpc>
                <a:spcPct val="100000"/>
              </a:lnSpc>
              <a:spcBef>
                <a:spcPts val="0"/>
              </a:spcBef>
              <a:spcAft>
                <a:spcPts val="0"/>
              </a:spcAft>
              <a:buSzPts val="1100"/>
              <a:buNone/>
            </a:pPr>
            <a:r>
              <a:rPr lang="en"/>
              <a:t>Focusing on interpersonal - difference between novice and intermediate - creating with language</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p22: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5" name="Google Shape;225;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98450" algn="l" rtl="0">
              <a:lnSpc>
                <a:spcPct val="100000"/>
              </a:lnSpc>
              <a:spcBef>
                <a:spcPts val="0"/>
              </a:spcBef>
              <a:spcAft>
                <a:spcPts val="0"/>
              </a:spcAft>
              <a:buClr>
                <a:srgbClr val="000000"/>
              </a:buClr>
              <a:buSzPts val="1100"/>
              <a:buFont typeface="Arial"/>
              <a:buChar char="●"/>
            </a:pPr>
            <a:r>
              <a:rPr lang="en"/>
              <a:t>Self assessment</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4" name="Google Shape;234;p25: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p24: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1" name="Google Shape;241;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marR="0" lvl="0" indent="-298450" algn="l" rtl="0">
              <a:lnSpc>
                <a:spcPct val="100000"/>
              </a:lnSpc>
              <a:spcBef>
                <a:spcPts val="0"/>
              </a:spcBef>
              <a:spcAft>
                <a:spcPts val="0"/>
              </a:spcAft>
              <a:buClr>
                <a:srgbClr val="000000"/>
              </a:buClr>
              <a:buSzPts val="1100"/>
              <a:buFont typeface="Arial"/>
              <a:buChar char="●"/>
            </a:pPr>
            <a:r>
              <a:rPr lang="en"/>
              <a:t>In video</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p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8" name="Google Shape;248;p3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p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5" name="Google Shape;255;p29: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0" name="Google Shape;70;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6" name="Google Shape;76;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Memorize dialogues but could only say what was in the dialogue</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2" name="Google Shape;82;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It’s like when you play the game</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8" name="Google Shape;88;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Students learn to read or sight read music</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4" name="Google Shape;94;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Let’s look at these two tasks to help illustrate proficiency.  Declarative and procedural knowledge</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0" name="Google Shape;100;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A brief Review of the proficiency levels </a:t>
            </a:r>
            <a:endParaRPr/>
          </a:p>
          <a:p>
            <a:pPr marL="0" lvl="0" indent="0" algn="l" rtl="0">
              <a:lnSpc>
                <a:spcPct val="100000"/>
              </a:lnSpc>
              <a:spcBef>
                <a:spcPts val="0"/>
              </a:spcBef>
              <a:spcAft>
                <a:spcPts val="0"/>
              </a:spcAft>
              <a:buSzPts val="1100"/>
              <a:buNone/>
            </a:pPr>
            <a:r>
              <a:rPr lang="en"/>
              <a:t>Interpersonal (speaking with others - writing),  presentational (speaking, writing), interpretive (reading, listening)</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8" name="Google Shape;108;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400"/>
              <a:buFont typeface="Arial"/>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50"/>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1" name="Google Shape;11;p50"/>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5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59"/>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59"/>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47" name="Google Shape;47;p5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48"/>
        <p:cNvGrpSpPr/>
        <p:nvPr/>
      </p:nvGrpSpPr>
      <p:grpSpPr>
        <a:xfrm>
          <a:off x="0" y="0"/>
          <a:ext cx="0" cy="0"/>
          <a:chOff x="0" y="0"/>
          <a:chExt cx="0" cy="0"/>
        </a:xfrm>
      </p:grpSpPr>
      <p:sp>
        <p:nvSpPr>
          <p:cNvPr id="49" name="Google Shape;49;g6bc53d5f46_0_95"/>
          <p:cNvSpPr txBox="1">
            <a:spLocks noGrp="1"/>
          </p:cNvSpPr>
          <p:nvPr>
            <p:ph type="body" idx="1"/>
          </p:nvPr>
        </p:nvSpPr>
        <p:spPr>
          <a:xfrm>
            <a:off x="380999" y="1289303"/>
            <a:ext cx="8407800" cy="3305400"/>
          </a:xfrm>
          <a:prstGeom prst="rect">
            <a:avLst/>
          </a:prstGeom>
          <a:noFill/>
          <a:ln>
            <a:noFill/>
          </a:ln>
        </p:spPr>
        <p:txBody>
          <a:bodyPr spcFirstLastPara="1" wrap="square" lIns="91425" tIns="45700" rIns="91425" bIns="45700" anchor="t" anchorCtr="0">
            <a:noAutofit/>
          </a:bodyPr>
          <a:lstStyle>
            <a:lvl1pPr marL="457200" lvl="0" indent="-342900" algn="l">
              <a:lnSpc>
                <a:spcPct val="115000"/>
              </a:lnSpc>
              <a:spcBef>
                <a:spcPts val="360"/>
              </a:spcBef>
              <a:spcAft>
                <a:spcPts val="0"/>
              </a:spcAft>
              <a:buSzPts val="1800"/>
              <a:buChar char="●"/>
              <a:defRPr/>
            </a:lvl1pPr>
            <a:lvl2pPr marL="914400" lvl="1" indent="-342900" algn="l">
              <a:lnSpc>
                <a:spcPct val="115000"/>
              </a:lnSpc>
              <a:spcBef>
                <a:spcPts val="360"/>
              </a:spcBef>
              <a:spcAft>
                <a:spcPts val="0"/>
              </a:spcAft>
              <a:buSzPts val="1800"/>
              <a:buChar char="○"/>
              <a:defRPr/>
            </a:lvl2pPr>
            <a:lvl3pPr marL="1371600" lvl="2" indent="-342900" algn="l">
              <a:lnSpc>
                <a:spcPct val="115000"/>
              </a:lnSpc>
              <a:spcBef>
                <a:spcPts val="360"/>
              </a:spcBef>
              <a:spcAft>
                <a:spcPts val="0"/>
              </a:spcAft>
              <a:buSzPts val="1800"/>
              <a:buChar char="■"/>
              <a:defRPr/>
            </a:lvl3pPr>
            <a:lvl4pPr marL="1828800" lvl="3" indent="-342900" algn="l">
              <a:lnSpc>
                <a:spcPct val="115000"/>
              </a:lnSpc>
              <a:spcBef>
                <a:spcPts val="360"/>
              </a:spcBef>
              <a:spcAft>
                <a:spcPts val="0"/>
              </a:spcAft>
              <a:buSzPts val="1800"/>
              <a:buChar char="●"/>
              <a:defRPr/>
            </a:lvl4pPr>
            <a:lvl5pPr marL="2286000" lvl="4" indent="-342900" algn="l">
              <a:lnSpc>
                <a:spcPct val="115000"/>
              </a:lnSpc>
              <a:spcBef>
                <a:spcPts val="360"/>
              </a:spcBef>
              <a:spcAft>
                <a:spcPts val="0"/>
              </a:spcAft>
              <a:buSzPts val="1800"/>
              <a:buChar char="○"/>
              <a:defRPr/>
            </a:lvl5pPr>
            <a:lvl6pPr marL="2743200" lvl="5" indent="-342900" algn="l">
              <a:lnSpc>
                <a:spcPct val="115000"/>
              </a:lnSpc>
              <a:spcBef>
                <a:spcPts val="360"/>
              </a:spcBef>
              <a:spcAft>
                <a:spcPts val="0"/>
              </a:spcAft>
              <a:buSzPts val="1800"/>
              <a:buChar char="■"/>
              <a:defRPr/>
            </a:lvl6pPr>
            <a:lvl7pPr marL="3200400" lvl="6" indent="-342900" algn="l">
              <a:lnSpc>
                <a:spcPct val="115000"/>
              </a:lnSpc>
              <a:spcBef>
                <a:spcPts val="360"/>
              </a:spcBef>
              <a:spcAft>
                <a:spcPts val="0"/>
              </a:spcAft>
              <a:buSzPts val="1800"/>
              <a:buChar char="●"/>
              <a:defRPr/>
            </a:lvl7pPr>
            <a:lvl8pPr marL="3657600" lvl="7" indent="-342900" algn="l">
              <a:lnSpc>
                <a:spcPct val="115000"/>
              </a:lnSpc>
              <a:spcBef>
                <a:spcPts val="360"/>
              </a:spcBef>
              <a:spcAft>
                <a:spcPts val="0"/>
              </a:spcAft>
              <a:buSzPts val="1800"/>
              <a:buChar char="○"/>
              <a:defRPr/>
            </a:lvl8pPr>
            <a:lvl9pPr marL="4114800" lvl="8" indent="-342900" algn="l">
              <a:lnSpc>
                <a:spcPct val="115000"/>
              </a:lnSpc>
              <a:spcBef>
                <a:spcPts val="360"/>
              </a:spcBef>
              <a:spcAft>
                <a:spcPts val="1600"/>
              </a:spcAft>
              <a:buSzPts val="1800"/>
              <a:buChar char="■"/>
              <a:defRPr/>
            </a:lvl9pPr>
          </a:lstStyle>
          <a:p>
            <a:endParaRPr/>
          </a:p>
        </p:txBody>
      </p:sp>
      <p:sp>
        <p:nvSpPr>
          <p:cNvPr id="50" name="Google Shape;50;g6bc53d5f46_0_95"/>
          <p:cNvSpPr txBox="1">
            <a:spLocks noGrp="1"/>
          </p:cNvSpPr>
          <p:nvPr>
            <p:ph type="dt" idx="10"/>
          </p:nvPr>
        </p:nvSpPr>
        <p:spPr>
          <a:xfrm>
            <a:off x="370888" y="4767263"/>
            <a:ext cx="2133600" cy="2055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51" name="Google Shape;51;g6bc53d5f46_0_95"/>
          <p:cNvSpPr txBox="1">
            <a:spLocks noGrp="1"/>
          </p:cNvSpPr>
          <p:nvPr>
            <p:ph type="ftr" idx="11"/>
          </p:nvPr>
        </p:nvSpPr>
        <p:spPr>
          <a:xfrm>
            <a:off x="3048000" y="4767263"/>
            <a:ext cx="3352800" cy="2055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
        <p:nvSpPr>
          <p:cNvPr id="52" name="Google Shape;52;g6bc53d5f46_0_95"/>
          <p:cNvSpPr txBox="1">
            <a:spLocks noGrp="1"/>
          </p:cNvSpPr>
          <p:nvPr>
            <p:ph type="sldNum" idx="12"/>
          </p:nvPr>
        </p:nvSpPr>
        <p:spPr>
          <a:xfrm>
            <a:off x="8234680" y="4766310"/>
            <a:ext cx="582900" cy="205500"/>
          </a:xfrm>
          <a:prstGeom prst="rect">
            <a:avLst/>
          </a:prstGeom>
          <a:no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ct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ct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ct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ct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ct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ct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ct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ct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ctr" rtl="0">
              <a:spcBef>
                <a:spcPts val="0"/>
              </a:spcBef>
              <a:spcAft>
                <a:spcPts val="0"/>
              </a:spcAft>
              <a:buNone/>
            </a:pPr>
            <a:fld id="{00000000-1234-1234-1234-123412341234}" type="slidenum">
              <a:rPr lang="en"/>
              <a:t>‹#›</a:t>
            </a:fld>
            <a:endParaRPr/>
          </a:p>
        </p:txBody>
      </p:sp>
      <p:sp>
        <p:nvSpPr>
          <p:cNvPr id="53" name="Google Shape;53;g6bc53d5f46_0_95"/>
          <p:cNvSpPr txBox="1">
            <a:spLocks noGrp="1"/>
          </p:cNvSpPr>
          <p:nvPr>
            <p:ph type="title"/>
          </p:nvPr>
        </p:nvSpPr>
        <p:spPr>
          <a:xfrm>
            <a:off x="381000" y="266885"/>
            <a:ext cx="8381400" cy="7908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Clr>
                <a:schemeClr val="lt1"/>
              </a:buClr>
              <a:buSzPts val="1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3"/>
        <p:cNvGrpSpPr/>
        <p:nvPr/>
      </p:nvGrpSpPr>
      <p:grpSpPr>
        <a:xfrm>
          <a:off x="0" y="0"/>
          <a:ext cx="0" cy="0"/>
          <a:chOff x="0" y="0"/>
          <a:chExt cx="0" cy="0"/>
        </a:xfrm>
      </p:grpSpPr>
      <p:sp>
        <p:nvSpPr>
          <p:cNvPr id="14" name="Google Shape;14;p5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5" name="Google Shape;15;p5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6" name="Google Shape;16;p5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17"/>
        <p:cNvGrpSpPr/>
        <p:nvPr/>
      </p:nvGrpSpPr>
      <p:grpSpPr>
        <a:xfrm>
          <a:off x="0" y="0"/>
          <a:ext cx="0" cy="0"/>
          <a:chOff x="0" y="0"/>
          <a:chExt cx="0" cy="0"/>
        </a:xfrm>
      </p:grpSpPr>
      <p:sp>
        <p:nvSpPr>
          <p:cNvPr id="18" name="Google Shape;18;p5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9" name="Google Shape;19;p53"/>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20" name="Google Shape;20;p53"/>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21" name="Google Shape;21;p5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2"/>
        <p:cNvGrpSpPr/>
        <p:nvPr/>
      </p:nvGrpSpPr>
      <p:grpSpPr>
        <a:xfrm>
          <a:off x="0" y="0"/>
          <a:ext cx="0" cy="0"/>
          <a:chOff x="0" y="0"/>
          <a:chExt cx="0" cy="0"/>
        </a:xfrm>
      </p:grpSpPr>
      <p:sp>
        <p:nvSpPr>
          <p:cNvPr id="23" name="Google Shape;23;p52"/>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24" name="Google Shape;24;p5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54"/>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7" name="Google Shape;27;p5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55"/>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30" name="Google Shape;30;p55"/>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1" name="Google Shape;31;p5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56"/>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34" name="Google Shape;34;p5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57"/>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57"/>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38" name="Google Shape;38;p57"/>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57"/>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40" name="Google Shape;40;p5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58"/>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SzPts val="1800"/>
              <a:buNone/>
              <a:defRPr/>
            </a:lvl1pPr>
          </a:lstStyle>
          <a:p>
            <a:endParaRPr/>
          </a:p>
        </p:txBody>
      </p:sp>
      <p:sp>
        <p:nvSpPr>
          <p:cNvPr id="43" name="Google Shape;43;p5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4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4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4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3.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3.jpg"/></Relationships>
</file>

<file path=ppt/slides/_rels/slide16.xml.rels><?xml version="1.0" encoding="UTF-8" standalone="yes"?>
<Relationships xmlns="http://schemas.openxmlformats.org/package/2006/relationships"><Relationship Id="rId3" Type="http://schemas.openxmlformats.org/officeDocument/2006/relationships/hyperlink" Target="https://youtu.be/B5rnG-4Id58" TargetMode="External"/><Relationship Id="rId4"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8.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9.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5" Type="http://schemas.openxmlformats.org/officeDocument/2006/relationships/image" Target="../media/image22.png"/><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2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2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2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26.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2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7.jp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CF4F3"/>
        </a:solidFill>
        <a:effectLst/>
      </p:bgPr>
    </p:bg>
    <p:spTree>
      <p:nvGrpSpPr>
        <p:cNvPr id="1" name="Shape 57"/>
        <p:cNvGrpSpPr/>
        <p:nvPr/>
      </p:nvGrpSpPr>
      <p:grpSpPr>
        <a:xfrm>
          <a:off x="0" y="0"/>
          <a:ext cx="0" cy="0"/>
          <a:chOff x="0" y="0"/>
          <a:chExt cx="0" cy="0"/>
        </a:xfrm>
      </p:grpSpPr>
      <p:sp>
        <p:nvSpPr>
          <p:cNvPr id="58" name="Google Shape;58;p1"/>
          <p:cNvSpPr txBox="1">
            <a:spLocks noGrp="1"/>
          </p:cNvSpPr>
          <p:nvPr>
            <p:ph type="ctrTitle"/>
          </p:nvPr>
        </p:nvSpPr>
        <p:spPr>
          <a:xfrm>
            <a:off x="311700" y="1638325"/>
            <a:ext cx="8520600" cy="1040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5200"/>
              <a:buNone/>
            </a:pPr>
            <a:r>
              <a:rPr lang="en" sz="4800"/>
              <a:t>Proficiency Instruction</a:t>
            </a:r>
            <a:endParaRPr sz="4800"/>
          </a:p>
        </p:txBody>
      </p:sp>
      <p:sp>
        <p:nvSpPr>
          <p:cNvPr id="59" name="Google Shape;59;p1"/>
          <p:cNvSpPr txBox="1">
            <a:spLocks noGrp="1"/>
          </p:cNvSpPr>
          <p:nvPr>
            <p:ph type="subTitle" idx="1"/>
          </p:nvPr>
        </p:nvSpPr>
        <p:spPr>
          <a:xfrm>
            <a:off x="311700" y="2712575"/>
            <a:ext cx="8520600" cy="7926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 sz="2400"/>
              <a:t>Dr. Ellen Knell</a:t>
            </a:r>
            <a:endParaRPr sz="2400"/>
          </a:p>
          <a:p>
            <a:pPr marL="0" lvl="0" indent="0" algn="ctr" rtl="0">
              <a:lnSpc>
                <a:spcPct val="100000"/>
              </a:lnSpc>
              <a:spcBef>
                <a:spcPts val="0"/>
              </a:spcBef>
              <a:spcAft>
                <a:spcPts val="0"/>
              </a:spcAft>
              <a:buSzPts val="2800"/>
              <a:buNone/>
            </a:pPr>
            <a:r>
              <a:rPr lang="en" sz="2400"/>
              <a:t>Brigham Young University</a:t>
            </a:r>
            <a:endParaRPr sz="24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CF4F3"/>
        </a:solidFill>
        <a:effectLst/>
      </p:bgPr>
    </p:bg>
    <p:spTree>
      <p:nvGrpSpPr>
        <p:cNvPr id="1" name="Shape 119"/>
        <p:cNvGrpSpPr/>
        <p:nvPr/>
      </p:nvGrpSpPr>
      <p:grpSpPr>
        <a:xfrm>
          <a:off x="0" y="0"/>
          <a:ext cx="0" cy="0"/>
          <a:chOff x="0" y="0"/>
          <a:chExt cx="0" cy="0"/>
        </a:xfrm>
      </p:grpSpPr>
      <p:sp>
        <p:nvSpPr>
          <p:cNvPr id="120" name="Google Shape;120;p13"/>
          <p:cNvSpPr txBox="1">
            <a:spLocks noGrp="1"/>
          </p:cNvSpPr>
          <p:nvPr>
            <p:ph type="title"/>
          </p:nvPr>
        </p:nvSpPr>
        <p:spPr>
          <a:xfrm>
            <a:off x="311700" y="428275"/>
            <a:ext cx="8520600" cy="572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
              <a:t>Proficiency Levels</a:t>
            </a:r>
            <a:endParaRPr/>
          </a:p>
        </p:txBody>
      </p:sp>
      <p:sp>
        <p:nvSpPr>
          <p:cNvPr id="121" name="Google Shape;121;p13"/>
          <p:cNvSpPr txBox="1">
            <a:spLocks noGrp="1"/>
          </p:cNvSpPr>
          <p:nvPr>
            <p:ph type="body" idx="1"/>
          </p:nvPr>
        </p:nvSpPr>
        <p:spPr>
          <a:xfrm>
            <a:off x="311700" y="1043725"/>
            <a:ext cx="8520600" cy="3416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SzPts val="1800"/>
              <a:buNone/>
            </a:pPr>
            <a:r>
              <a:rPr lang="en" sz="2400"/>
              <a:t>Why do we call novice level learners “The Parrot?”</a:t>
            </a:r>
            <a:endParaRPr sz="2400"/>
          </a:p>
        </p:txBody>
      </p:sp>
      <p:pic>
        <p:nvPicPr>
          <p:cNvPr id="122" name="Google Shape;122;p13"/>
          <p:cNvPicPr preferRelativeResize="0"/>
          <p:nvPr/>
        </p:nvPicPr>
        <p:blipFill rotWithShape="1">
          <a:blip r:embed="rId3">
            <a:alphaModFix/>
          </a:blip>
          <a:srcRect/>
          <a:stretch/>
        </p:blipFill>
        <p:spPr>
          <a:xfrm>
            <a:off x="5636650" y="1146125"/>
            <a:ext cx="2911201" cy="3742976"/>
          </a:xfrm>
          <a:prstGeom prst="rect">
            <a:avLst/>
          </a:prstGeom>
          <a:noFill/>
          <a:ln>
            <a:noFill/>
          </a:ln>
        </p:spPr>
      </p:pic>
      <p:sp>
        <p:nvSpPr>
          <p:cNvPr id="123" name="Google Shape;123;p13"/>
          <p:cNvSpPr txBox="1"/>
          <p:nvPr/>
        </p:nvSpPr>
        <p:spPr>
          <a:xfrm>
            <a:off x="7915200" y="4797725"/>
            <a:ext cx="1228800" cy="279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Lato"/>
                <a:ea typeface="Lato"/>
                <a:cs typeface="Lato"/>
                <a:sym typeface="Lato"/>
              </a:rPr>
              <a:t>FLANG 377R</a:t>
            </a:r>
            <a:endParaRPr sz="1400" b="0" i="0" u="none" strike="noStrike" cap="none">
              <a:solidFill>
                <a:srgbClr val="000000"/>
              </a:solidFill>
              <a:latin typeface="Lato"/>
              <a:ea typeface="Lato"/>
              <a:cs typeface="Lato"/>
              <a:sym typeface="Lato"/>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ECF4F3"/>
        </a:solidFill>
        <a:effectLst/>
      </p:bgPr>
    </p:bg>
    <p:spTree>
      <p:nvGrpSpPr>
        <p:cNvPr id="1" name="Shape 127"/>
        <p:cNvGrpSpPr/>
        <p:nvPr/>
      </p:nvGrpSpPr>
      <p:grpSpPr>
        <a:xfrm>
          <a:off x="0" y="0"/>
          <a:ext cx="0" cy="0"/>
          <a:chOff x="0" y="0"/>
          <a:chExt cx="0" cy="0"/>
        </a:xfrm>
      </p:grpSpPr>
      <p:sp>
        <p:nvSpPr>
          <p:cNvPr id="128" name="Google Shape;128;p14"/>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
              <a:t>Proficiency Levels</a:t>
            </a:r>
            <a:endParaRPr/>
          </a:p>
        </p:txBody>
      </p:sp>
      <p:sp>
        <p:nvSpPr>
          <p:cNvPr id="129" name="Google Shape;129;p14"/>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 sz="2400"/>
              <a:t>Novice (the parrot)</a:t>
            </a:r>
            <a:endParaRPr sz="2400"/>
          </a:p>
          <a:p>
            <a:pPr marL="457200" lvl="0" indent="-381000" algn="l" rtl="0">
              <a:lnSpc>
                <a:spcPct val="115000"/>
              </a:lnSpc>
              <a:spcBef>
                <a:spcPts val="1600"/>
              </a:spcBef>
              <a:spcAft>
                <a:spcPts val="0"/>
              </a:spcAft>
              <a:buClr>
                <a:srgbClr val="CC0000"/>
              </a:buClr>
              <a:buSzPts val="2400"/>
              <a:buChar char="●"/>
            </a:pPr>
            <a:r>
              <a:rPr lang="en" sz="2400">
                <a:solidFill>
                  <a:srgbClr val="CC0000"/>
                </a:solidFill>
              </a:rPr>
              <a:t>Words/phrases/simple sentences</a:t>
            </a:r>
            <a:endParaRPr sz="2400">
              <a:solidFill>
                <a:srgbClr val="CC0000"/>
              </a:solidFill>
            </a:endParaRPr>
          </a:p>
          <a:p>
            <a:pPr marL="457200" lvl="0" indent="-381000" algn="l" rtl="0">
              <a:lnSpc>
                <a:spcPct val="115000"/>
              </a:lnSpc>
              <a:spcBef>
                <a:spcPts val="0"/>
              </a:spcBef>
              <a:spcAft>
                <a:spcPts val="0"/>
              </a:spcAft>
              <a:buSzPts val="2400"/>
              <a:buChar char="●"/>
            </a:pPr>
            <a:r>
              <a:rPr lang="en" sz="2400"/>
              <a:t>Learned chunks of language (formulaic)</a:t>
            </a:r>
            <a:endParaRPr sz="2400"/>
          </a:p>
          <a:p>
            <a:pPr marL="457200" lvl="0" indent="-381000" algn="l" rtl="0">
              <a:lnSpc>
                <a:spcPct val="115000"/>
              </a:lnSpc>
              <a:spcBef>
                <a:spcPts val="0"/>
              </a:spcBef>
              <a:spcAft>
                <a:spcPts val="0"/>
              </a:spcAft>
              <a:buSzPts val="2400"/>
              <a:buChar char="●"/>
            </a:pPr>
            <a:r>
              <a:rPr lang="en" sz="2400"/>
              <a:t>Novice high - basic exchanges about </a:t>
            </a:r>
            <a:endParaRPr sz="2400"/>
          </a:p>
          <a:p>
            <a:pPr marL="457200" lvl="0" indent="0" algn="l" rtl="0">
              <a:lnSpc>
                <a:spcPct val="115000"/>
              </a:lnSpc>
              <a:spcBef>
                <a:spcPts val="0"/>
              </a:spcBef>
              <a:spcAft>
                <a:spcPts val="0"/>
              </a:spcAft>
              <a:buSzPts val="1800"/>
              <a:buNone/>
            </a:pPr>
            <a:r>
              <a:rPr lang="en" sz="2400"/>
              <a:t>                       everyday life</a:t>
            </a:r>
            <a:endParaRPr sz="2400"/>
          </a:p>
        </p:txBody>
      </p:sp>
      <p:pic>
        <p:nvPicPr>
          <p:cNvPr id="130" name="Google Shape;130;p14"/>
          <p:cNvPicPr preferRelativeResize="0"/>
          <p:nvPr/>
        </p:nvPicPr>
        <p:blipFill rotWithShape="1">
          <a:blip r:embed="rId3">
            <a:alphaModFix/>
          </a:blip>
          <a:srcRect/>
          <a:stretch/>
        </p:blipFill>
        <p:spPr>
          <a:xfrm>
            <a:off x="6339425" y="1577350"/>
            <a:ext cx="2575975" cy="3311950"/>
          </a:xfrm>
          <a:prstGeom prst="rect">
            <a:avLst/>
          </a:prstGeom>
          <a:noFill/>
          <a:ln>
            <a:noFill/>
          </a:ln>
        </p:spPr>
      </p:pic>
      <p:sp>
        <p:nvSpPr>
          <p:cNvPr id="131" name="Google Shape;131;p14"/>
          <p:cNvSpPr txBox="1"/>
          <p:nvPr/>
        </p:nvSpPr>
        <p:spPr>
          <a:xfrm>
            <a:off x="7915200" y="4797725"/>
            <a:ext cx="1228800" cy="279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Lato"/>
                <a:ea typeface="Lato"/>
                <a:cs typeface="Lato"/>
                <a:sym typeface="Lato"/>
              </a:rPr>
              <a:t>FLANG 377R</a:t>
            </a:r>
            <a:endParaRPr sz="1400" b="0" i="0" u="none" strike="noStrike" cap="none">
              <a:solidFill>
                <a:srgbClr val="000000"/>
              </a:solidFill>
              <a:latin typeface="Lato"/>
              <a:ea typeface="Lato"/>
              <a:cs typeface="Lato"/>
              <a:sym typeface="Lato"/>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ECF4F3"/>
        </a:solidFill>
        <a:effectLst/>
      </p:bgPr>
    </p:bg>
    <p:spTree>
      <p:nvGrpSpPr>
        <p:cNvPr id="1" name="Shape 135"/>
        <p:cNvGrpSpPr/>
        <p:nvPr/>
      </p:nvGrpSpPr>
      <p:grpSpPr>
        <a:xfrm>
          <a:off x="0" y="0"/>
          <a:ext cx="0" cy="0"/>
          <a:chOff x="0" y="0"/>
          <a:chExt cx="0" cy="0"/>
        </a:xfrm>
      </p:grpSpPr>
      <p:sp>
        <p:nvSpPr>
          <p:cNvPr id="136" name="Google Shape;136;p1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
              <a:t>Proficiency Levels</a:t>
            </a:r>
            <a:endParaRPr/>
          </a:p>
        </p:txBody>
      </p:sp>
      <p:sp>
        <p:nvSpPr>
          <p:cNvPr id="137" name="Google Shape;137;p15"/>
          <p:cNvSpPr txBox="1">
            <a:spLocks noGrp="1"/>
          </p:cNvSpPr>
          <p:nvPr>
            <p:ph type="body" idx="1"/>
          </p:nvPr>
        </p:nvSpPr>
        <p:spPr>
          <a:xfrm>
            <a:off x="353525" y="1017725"/>
            <a:ext cx="8520600" cy="3416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SzPts val="1800"/>
              <a:buNone/>
            </a:pPr>
            <a:r>
              <a:rPr lang="en" sz="2400"/>
              <a:t>Why do we call an Intermediate Learner “The Survivor”?</a:t>
            </a:r>
            <a:endParaRPr sz="2400"/>
          </a:p>
        </p:txBody>
      </p:sp>
      <p:pic>
        <p:nvPicPr>
          <p:cNvPr id="138" name="Google Shape;138;p15"/>
          <p:cNvPicPr preferRelativeResize="0"/>
          <p:nvPr/>
        </p:nvPicPr>
        <p:blipFill rotWithShape="1">
          <a:blip r:embed="rId3">
            <a:alphaModFix/>
          </a:blip>
          <a:srcRect/>
          <a:stretch/>
        </p:blipFill>
        <p:spPr>
          <a:xfrm>
            <a:off x="4693325" y="1892787"/>
            <a:ext cx="4138976" cy="2957888"/>
          </a:xfrm>
          <a:prstGeom prst="rect">
            <a:avLst/>
          </a:prstGeom>
          <a:noFill/>
          <a:ln>
            <a:noFill/>
          </a:ln>
        </p:spPr>
      </p:pic>
      <p:sp>
        <p:nvSpPr>
          <p:cNvPr id="139" name="Google Shape;139;p15"/>
          <p:cNvSpPr txBox="1"/>
          <p:nvPr/>
        </p:nvSpPr>
        <p:spPr>
          <a:xfrm>
            <a:off x="828250" y="75300"/>
            <a:ext cx="4818900" cy="5622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0" name="Google Shape;140;p15"/>
          <p:cNvSpPr txBox="1"/>
          <p:nvPr/>
        </p:nvSpPr>
        <p:spPr>
          <a:xfrm>
            <a:off x="7915200" y="4797725"/>
            <a:ext cx="1228800" cy="279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Lato"/>
                <a:ea typeface="Lato"/>
                <a:cs typeface="Lato"/>
                <a:sym typeface="Lato"/>
              </a:rPr>
              <a:t>FLANG 377R</a:t>
            </a:r>
            <a:endParaRPr sz="1400" b="0" i="0" u="none" strike="noStrike" cap="none">
              <a:solidFill>
                <a:srgbClr val="000000"/>
              </a:solidFill>
              <a:latin typeface="Lato"/>
              <a:ea typeface="Lato"/>
              <a:cs typeface="Lato"/>
              <a:sym typeface="Lato"/>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ECF4F3"/>
        </a:solidFill>
        <a:effectLst/>
      </p:bgPr>
    </p:bg>
    <p:spTree>
      <p:nvGrpSpPr>
        <p:cNvPr id="1" name="Shape 144"/>
        <p:cNvGrpSpPr/>
        <p:nvPr/>
      </p:nvGrpSpPr>
      <p:grpSpPr>
        <a:xfrm>
          <a:off x="0" y="0"/>
          <a:ext cx="0" cy="0"/>
          <a:chOff x="0" y="0"/>
          <a:chExt cx="0" cy="0"/>
        </a:xfrm>
      </p:grpSpPr>
      <p:sp>
        <p:nvSpPr>
          <p:cNvPr id="145" name="Google Shape;145;p1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
              <a:t>Proficiency Levels</a:t>
            </a:r>
            <a:endParaRPr/>
          </a:p>
        </p:txBody>
      </p:sp>
      <p:sp>
        <p:nvSpPr>
          <p:cNvPr id="146" name="Google Shape;146;p16"/>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800"/>
              <a:buNone/>
            </a:pPr>
            <a:r>
              <a:rPr lang="en" b="1"/>
              <a:t>Intermediate (The Survivor)</a:t>
            </a:r>
            <a:endParaRPr b="1"/>
          </a:p>
          <a:p>
            <a:pPr marL="0" lvl="0" indent="0" algn="l" rtl="0">
              <a:lnSpc>
                <a:spcPct val="100000"/>
              </a:lnSpc>
              <a:spcBef>
                <a:spcPts val="0"/>
              </a:spcBef>
              <a:spcAft>
                <a:spcPts val="0"/>
              </a:spcAft>
              <a:buSzPts val="1800"/>
              <a:buNone/>
            </a:pPr>
            <a:endParaRPr b="1"/>
          </a:p>
          <a:p>
            <a:pPr marL="457200" lvl="0" indent="-342900" algn="l" rtl="0">
              <a:lnSpc>
                <a:spcPct val="115000"/>
              </a:lnSpc>
              <a:spcBef>
                <a:spcPts val="0"/>
              </a:spcBef>
              <a:spcAft>
                <a:spcPts val="0"/>
              </a:spcAft>
              <a:buSzPts val="1800"/>
              <a:buChar char="●"/>
            </a:pPr>
            <a:r>
              <a:rPr lang="en"/>
              <a:t>Handle survival situations and basic communication tasks</a:t>
            </a:r>
            <a:endParaRPr/>
          </a:p>
          <a:p>
            <a:pPr marL="457200" lvl="0" indent="-342900" algn="l" rtl="0">
              <a:lnSpc>
                <a:spcPct val="115000"/>
              </a:lnSpc>
              <a:spcBef>
                <a:spcPts val="0"/>
              </a:spcBef>
              <a:spcAft>
                <a:spcPts val="0"/>
              </a:spcAft>
              <a:buSzPts val="1800"/>
              <a:buChar char="●"/>
            </a:pPr>
            <a:r>
              <a:rPr lang="en"/>
              <a:t>Initiate, sustain, and close conversations</a:t>
            </a:r>
            <a:endParaRPr/>
          </a:p>
          <a:p>
            <a:pPr marL="457200" lvl="0" indent="-342900" algn="l" rtl="0">
              <a:lnSpc>
                <a:spcPct val="115000"/>
              </a:lnSpc>
              <a:spcBef>
                <a:spcPts val="0"/>
              </a:spcBef>
              <a:spcAft>
                <a:spcPts val="0"/>
              </a:spcAft>
              <a:buSzPts val="1800"/>
              <a:buChar char="●"/>
            </a:pPr>
            <a:r>
              <a:rPr lang="en" b="1"/>
              <a:t>Creates</a:t>
            </a:r>
            <a:r>
              <a:rPr lang="en"/>
              <a:t> with language and makes many mistakes</a:t>
            </a:r>
            <a:endParaRPr/>
          </a:p>
          <a:p>
            <a:pPr marL="457200" lvl="0" indent="-342900" algn="l" rtl="0">
              <a:lnSpc>
                <a:spcPct val="115000"/>
              </a:lnSpc>
              <a:spcBef>
                <a:spcPts val="0"/>
              </a:spcBef>
              <a:spcAft>
                <a:spcPts val="0"/>
              </a:spcAft>
              <a:buSzPts val="1800"/>
              <a:buChar char="●"/>
            </a:pPr>
            <a:r>
              <a:rPr lang="en"/>
              <a:t>Sentence level (sentences and strings of sentences</a:t>
            </a:r>
            <a:endParaRPr/>
          </a:p>
          <a:p>
            <a:pPr marL="457200" lvl="0" indent="-342900" algn="l" rtl="0">
              <a:lnSpc>
                <a:spcPct val="115000"/>
              </a:lnSpc>
              <a:spcBef>
                <a:spcPts val="0"/>
              </a:spcBef>
              <a:spcAft>
                <a:spcPts val="0"/>
              </a:spcAft>
              <a:buSzPts val="1800"/>
              <a:buChar char="●"/>
            </a:pPr>
            <a:r>
              <a:rPr lang="en"/>
              <a:t>Native speakers can understand </a:t>
            </a:r>
            <a:endParaRPr/>
          </a:p>
          <a:p>
            <a:pPr marL="0" lvl="0" indent="0" algn="l" rtl="0">
              <a:lnSpc>
                <a:spcPct val="100000"/>
              </a:lnSpc>
              <a:spcBef>
                <a:spcPts val="1600"/>
              </a:spcBef>
              <a:spcAft>
                <a:spcPts val="1600"/>
              </a:spcAft>
              <a:buSzPts val="1800"/>
              <a:buNone/>
            </a:pPr>
            <a:endParaRPr/>
          </a:p>
        </p:txBody>
      </p:sp>
      <p:pic>
        <p:nvPicPr>
          <p:cNvPr id="147" name="Google Shape;147;p16"/>
          <p:cNvPicPr preferRelativeResize="0"/>
          <p:nvPr/>
        </p:nvPicPr>
        <p:blipFill rotWithShape="1">
          <a:blip r:embed="rId3">
            <a:alphaModFix/>
          </a:blip>
          <a:srcRect/>
          <a:stretch/>
        </p:blipFill>
        <p:spPr>
          <a:xfrm>
            <a:off x="5937349" y="2827700"/>
            <a:ext cx="3111725" cy="2223775"/>
          </a:xfrm>
          <a:prstGeom prst="rect">
            <a:avLst/>
          </a:prstGeom>
          <a:noFill/>
          <a:ln>
            <a:noFill/>
          </a:ln>
        </p:spPr>
      </p:pic>
      <p:sp>
        <p:nvSpPr>
          <p:cNvPr id="148" name="Google Shape;148;p16"/>
          <p:cNvSpPr txBox="1"/>
          <p:nvPr/>
        </p:nvSpPr>
        <p:spPr>
          <a:xfrm>
            <a:off x="7915200" y="4797725"/>
            <a:ext cx="1228800" cy="279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Lato"/>
                <a:ea typeface="Lato"/>
                <a:cs typeface="Lato"/>
                <a:sym typeface="Lato"/>
              </a:rPr>
              <a:t>FLANG 377R</a:t>
            </a:r>
            <a:endParaRPr sz="1400" b="0" i="0" u="none" strike="noStrike" cap="none">
              <a:solidFill>
                <a:srgbClr val="000000"/>
              </a:solidFill>
              <a:latin typeface="Lato"/>
              <a:ea typeface="Lato"/>
              <a:cs typeface="Lato"/>
              <a:sym typeface="Lato"/>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ECF4F3"/>
        </a:solidFill>
        <a:effectLst/>
      </p:bgPr>
    </p:bg>
    <p:spTree>
      <p:nvGrpSpPr>
        <p:cNvPr id="1" name="Shape 152"/>
        <p:cNvGrpSpPr/>
        <p:nvPr/>
      </p:nvGrpSpPr>
      <p:grpSpPr>
        <a:xfrm>
          <a:off x="0" y="0"/>
          <a:ext cx="0" cy="0"/>
          <a:chOff x="0" y="0"/>
          <a:chExt cx="0" cy="0"/>
        </a:xfrm>
      </p:grpSpPr>
      <p:sp>
        <p:nvSpPr>
          <p:cNvPr id="153" name="Google Shape;153;p1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
              <a:t>Proficiency Levels</a:t>
            </a:r>
            <a:endParaRPr/>
          </a:p>
        </p:txBody>
      </p:sp>
      <p:sp>
        <p:nvSpPr>
          <p:cNvPr id="154" name="Google Shape;154;p17"/>
          <p:cNvSpPr txBox="1">
            <a:spLocks noGrp="1"/>
          </p:cNvSpPr>
          <p:nvPr>
            <p:ph type="body" idx="1"/>
          </p:nvPr>
        </p:nvSpPr>
        <p:spPr>
          <a:xfrm>
            <a:off x="345175" y="1052100"/>
            <a:ext cx="8520600" cy="3416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SzPts val="1800"/>
              <a:buNone/>
            </a:pPr>
            <a:r>
              <a:rPr lang="en" sz="2400"/>
              <a:t>Why do we call advanced level students “Storytellers”?</a:t>
            </a:r>
            <a:endParaRPr sz="2400"/>
          </a:p>
        </p:txBody>
      </p:sp>
      <p:pic>
        <p:nvPicPr>
          <p:cNvPr id="155" name="Google Shape;155;p17"/>
          <p:cNvPicPr preferRelativeResize="0"/>
          <p:nvPr/>
        </p:nvPicPr>
        <p:blipFill rotWithShape="1">
          <a:blip r:embed="rId3">
            <a:alphaModFix/>
          </a:blip>
          <a:srcRect/>
          <a:stretch/>
        </p:blipFill>
        <p:spPr>
          <a:xfrm>
            <a:off x="3821100" y="1912675"/>
            <a:ext cx="5044675" cy="2837624"/>
          </a:xfrm>
          <a:prstGeom prst="rect">
            <a:avLst/>
          </a:prstGeom>
          <a:noFill/>
          <a:ln>
            <a:noFill/>
          </a:ln>
        </p:spPr>
      </p:pic>
      <p:sp>
        <p:nvSpPr>
          <p:cNvPr id="156" name="Google Shape;156;p17"/>
          <p:cNvSpPr txBox="1"/>
          <p:nvPr/>
        </p:nvSpPr>
        <p:spPr>
          <a:xfrm>
            <a:off x="7915200" y="4797725"/>
            <a:ext cx="1228800" cy="279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Lato"/>
                <a:ea typeface="Lato"/>
                <a:cs typeface="Lato"/>
                <a:sym typeface="Lato"/>
              </a:rPr>
              <a:t>FLANG 377R</a:t>
            </a:r>
            <a:endParaRPr sz="1400" b="0" i="0" u="none" strike="noStrike" cap="none">
              <a:solidFill>
                <a:srgbClr val="000000"/>
              </a:solidFill>
              <a:latin typeface="Lato"/>
              <a:ea typeface="Lato"/>
              <a:cs typeface="Lato"/>
              <a:sym typeface="Lato"/>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ECF4F3"/>
        </a:solidFill>
        <a:effectLst/>
      </p:bgPr>
    </p:bg>
    <p:spTree>
      <p:nvGrpSpPr>
        <p:cNvPr id="1" name="Shape 160"/>
        <p:cNvGrpSpPr/>
        <p:nvPr/>
      </p:nvGrpSpPr>
      <p:grpSpPr>
        <a:xfrm>
          <a:off x="0" y="0"/>
          <a:ext cx="0" cy="0"/>
          <a:chOff x="0" y="0"/>
          <a:chExt cx="0" cy="0"/>
        </a:xfrm>
      </p:grpSpPr>
      <p:sp>
        <p:nvSpPr>
          <p:cNvPr id="161" name="Google Shape;161;p18"/>
          <p:cNvSpPr txBox="1">
            <a:spLocks noGrp="1"/>
          </p:cNvSpPr>
          <p:nvPr>
            <p:ph type="title"/>
          </p:nvPr>
        </p:nvSpPr>
        <p:spPr>
          <a:xfrm>
            <a:off x="311700" y="307850"/>
            <a:ext cx="8520600" cy="5727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
              <a:t>Proficiency Levels</a:t>
            </a:r>
            <a:endParaRPr/>
          </a:p>
        </p:txBody>
      </p:sp>
      <p:sp>
        <p:nvSpPr>
          <p:cNvPr id="162" name="Google Shape;162;p18"/>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800"/>
              <a:buNone/>
            </a:pPr>
            <a:r>
              <a:rPr lang="en"/>
              <a:t>Advanced - The Storyteller</a:t>
            </a:r>
            <a:endParaRPr/>
          </a:p>
          <a:p>
            <a:pPr marL="457200" lvl="0" indent="-342900" algn="l" rtl="0">
              <a:lnSpc>
                <a:spcPct val="115000"/>
              </a:lnSpc>
              <a:spcBef>
                <a:spcPts val="1600"/>
              </a:spcBef>
              <a:spcAft>
                <a:spcPts val="0"/>
              </a:spcAft>
              <a:buSzPts val="1800"/>
              <a:buChar char="●"/>
            </a:pPr>
            <a:r>
              <a:rPr lang="en"/>
              <a:t>Narrates and describes (using details) in </a:t>
            </a:r>
            <a:r>
              <a:rPr lang="en">
                <a:solidFill>
                  <a:srgbClr val="CC0000"/>
                </a:solidFill>
              </a:rPr>
              <a:t>all time</a:t>
            </a:r>
            <a:r>
              <a:rPr lang="en"/>
              <a:t> frames</a:t>
            </a:r>
            <a:endParaRPr/>
          </a:p>
          <a:p>
            <a:pPr marL="457200" lvl="0" indent="-342900" algn="l" rtl="0">
              <a:lnSpc>
                <a:spcPct val="115000"/>
              </a:lnSpc>
              <a:spcBef>
                <a:spcPts val="0"/>
              </a:spcBef>
              <a:spcAft>
                <a:spcPts val="0"/>
              </a:spcAft>
              <a:buSzPts val="1800"/>
              <a:buChar char="●"/>
            </a:pPr>
            <a:r>
              <a:rPr lang="en"/>
              <a:t>Talks/writes in </a:t>
            </a:r>
            <a:r>
              <a:rPr lang="en">
                <a:solidFill>
                  <a:srgbClr val="CC0000"/>
                </a:solidFill>
              </a:rPr>
              <a:t>paragraphs</a:t>
            </a:r>
            <a:endParaRPr>
              <a:solidFill>
                <a:srgbClr val="CC0000"/>
              </a:solidFill>
            </a:endParaRPr>
          </a:p>
          <a:p>
            <a:pPr marL="457200" lvl="0" indent="-342900" algn="l" rtl="0">
              <a:lnSpc>
                <a:spcPct val="115000"/>
              </a:lnSpc>
              <a:spcBef>
                <a:spcPts val="0"/>
              </a:spcBef>
              <a:spcAft>
                <a:spcPts val="0"/>
              </a:spcAft>
              <a:buClr>
                <a:srgbClr val="434343"/>
              </a:buClr>
              <a:buSzPts val="1800"/>
              <a:buChar char="●"/>
            </a:pPr>
            <a:r>
              <a:rPr lang="en">
                <a:solidFill>
                  <a:srgbClr val="434343"/>
                </a:solidFill>
              </a:rPr>
              <a:t>Can use media about current events and issues</a:t>
            </a:r>
            <a:endParaRPr>
              <a:solidFill>
                <a:srgbClr val="434343"/>
              </a:solidFill>
            </a:endParaRPr>
          </a:p>
          <a:p>
            <a:pPr marL="457200" lvl="0" indent="-342900" algn="l" rtl="0">
              <a:lnSpc>
                <a:spcPct val="115000"/>
              </a:lnSpc>
              <a:spcBef>
                <a:spcPts val="0"/>
              </a:spcBef>
              <a:spcAft>
                <a:spcPts val="0"/>
              </a:spcAft>
              <a:buSzPts val="1800"/>
              <a:buChar char="●"/>
            </a:pPr>
            <a:r>
              <a:rPr lang="en"/>
              <a:t>Can talk about a complicating situation</a:t>
            </a:r>
            <a:endParaRPr/>
          </a:p>
        </p:txBody>
      </p:sp>
      <p:pic>
        <p:nvPicPr>
          <p:cNvPr id="163" name="Google Shape;163;p18"/>
          <p:cNvPicPr preferRelativeResize="0"/>
          <p:nvPr/>
        </p:nvPicPr>
        <p:blipFill rotWithShape="1">
          <a:blip r:embed="rId3">
            <a:alphaModFix/>
          </a:blip>
          <a:srcRect/>
          <a:stretch/>
        </p:blipFill>
        <p:spPr>
          <a:xfrm>
            <a:off x="5457175" y="2877073"/>
            <a:ext cx="3375125" cy="1898525"/>
          </a:xfrm>
          <a:prstGeom prst="rect">
            <a:avLst/>
          </a:prstGeom>
          <a:noFill/>
          <a:ln>
            <a:noFill/>
          </a:ln>
        </p:spPr>
      </p:pic>
      <p:sp>
        <p:nvSpPr>
          <p:cNvPr id="164" name="Google Shape;164;p18"/>
          <p:cNvSpPr txBox="1"/>
          <p:nvPr/>
        </p:nvSpPr>
        <p:spPr>
          <a:xfrm>
            <a:off x="7915200" y="4797725"/>
            <a:ext cx="1228800" cy="279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Lato"/>
                <a:ea typeface="Lato"/>
                <a:cs typeface="Lato"/>
                <a:sym typeface="Lato"/>
              </a:rPr>
              <a:t>FLANG 377R</a:t>
            </a:r>
            <a:endParaRPr sz="1400" b="0" i="0" u="none" strike="noStrike" cap="none">
              <a:solidFill>
                <a:srgbClr val="000000"/>
              </a:solidFill>
              <a:latin typeface="Lato"/>
              <a:ea typeface="Lato"/>
              <a:cs typeface="Lato"/>
              <a:sym typeface="Lato"/>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g908fa19761_0_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Transitions -  Tagalog 330</a:t>
            </a:r>
            <a:endParaRPr/>
          </a:p>
        </p:txBody>
      </p:sp>
      <p:sp>
        <p:nvSpPr>
          <p:cNvPr id="170" name="Google Shape;170;g908fa19761_0_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150">
                <a:solidFill>
                  <a:srgbClr val="201F1E"/>
                </a:solidFill>
                <a:highlight>
                  <a:srgbClr val="FFFFFF"/>
                </a:highlight>
                <a:latin typeface="Roboto"/>
                <a:ea typeface="Roboto"/>
                <a:cs typeface="Roboto"/>
                <a:sym typeface="Roboto"/>
              </a:rPr>
              <a:t> </a:t>
            </a:r>
            <a:r>
              <a:rPr lang="en" sz="1150" u="sng">
                <a:solidFill>
                  <a:schemeClr val="hlink"/>
                </a:solidFill>
                <a:latin typeface="Roboto"/>
                <a:ea typeface="Roboto"/>
                <a:cs typeface="Roboto"/>
                <a:sym typeface="Roboto"/>
                <a:hlinkClick r:id="rId3"/>
              </a:rPr>
              <a:t>https://youtu.be/B5rnG-4Id58</a:t>
            </a:r>
            <a:endParaRPr/>
          </a:p>
        </p:txBody>
      </p:sp>
      <p:pic>
        <p:nvPicPr>
          <p:cNvPr id="171" name="Google Shape;171;g908fa19761_0_0"/>
          <p:cNvPicPr preferRelativeResize="0"/>
          <p:nvPr/>
        </p:nvPicPr>
        <p:blipFill>
          <a:blip r:embed="rId4">
            <a:alphaModFix/>
          </a:blip>
          <a:stretch>
            <a:fillRect/>
          </a:stretch>
        </p:blipFill>
        <p:spPr>
          <a:xfrm>
            <a:off x="666709" y="1605825"/>
            <a:ext cx="7971566" cy="34164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g908fa19761_0_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Transitions</a:t>
            </a:r>
            <a:endParaRPr/>
          </a:p>
        </p:txBody>
      </p:sp>
      <p:sp>
        <p:nvSpPr>
          <p:cNvPr id="177" name="Google Shape;177;g908fa19761_0_7"/>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pic>
        <p:nvPicPr>
          <p:cNvPr id="178" name="Google Shape;178;g908fa19761_0_7"/>
          <p:cNvPicPr preferRelativeResize="0"/>
          <p:nvPr/>
        </p:nvPicPr>
        <p:blipFill>
          <a:blip r:embed="rId3">
            <a:alphaModFix/>
          </a:blip>
          <a:stretch>
            <a:fillRect/>
          </a:stretch>
        </p:blipFill>
        <p:spPr>
          <a:xfrm>
            <a:off x="67544" y="1017731"/>
            <a:ext cx="8764749" cy="410175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g908fa19761_0_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Transitions: Tagalog 330</a:t>
            </a:r>
            <a:endParaRPr/>
          </a:p>
        </p:txBody>
      </p:sp>
      <p:sp>
        <p:nvSpPr>
          <p:cNvPr id="184" name="Google Shape;184;g908fa19761_0_1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pic>
        <p:nvPicPr>
          <p:cNvPr id="185" name="Google Shape;185;g908fa19761_0_19"/>
          <p:cNvPicPr preferRelativeResize="0"/>
          <p:nvPr/>
        </p:nvPicPr>
        <p:blipFill>
          <a:blip r:embed="rId3">
            <a:alphaModFix/>
          </a:blip>
          <a:stretch>
            <a:fillRect/>
          </a:stretch>
        </p:blipFill>
        <p:spPr>
          <a:xfrm>
            <a:off x="365175" y="1165225"/>
            <a:ext cx="8174625" cy="388022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g908fa19761_0_2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Transitions: Tagalog 330</a:t>
            </a:r>
            <a:endParaRPr/>
          </a:p>
        </p:txBody>
      </p:sp>
      <p:sp>
        <p:nvSpPr>
          <p:cNvPr id="191" name="Google Shape;191;g908fa19761_0_2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pic>
        <p:nvPicPr>
          <p:cNvPr id="192" name="Google Shape;192;g908fa19761_0_25"/>
          <p:cNvPicPr preferRelativeResize="0"/>
          <p:nvPr/>
        </p:nvPicPr>
        <p:blipFill>
          <a:blip r:embed="rId3">
            <a:alphaModFix/>
          </a:blip>
          <a:stretch>
            <a:fillRect/>
          </a:stretch>
        </p:blipFill>
        <p:spPr>
          <a:xfrm>
            <a:off x="195875" y="885550"/>
            <a:ext cx="8636425" cy="41636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CF4F3"/>
        </a:solidFill>
        <a:effectLst/>
      </p:bgPr>
    </p:bg>
    <p:spTree>
      <p:nvGrpSpPr>
        <p:cNvPr id="1" name="Shape 63"/>
        <p:cNvGrpSpPr/>
        <p:nvPr/>
      </p:nvGrpSpPr>
      <p:grpSpPr>
        <a:xfrm>
          <a:off x="0" y="0"/>
          <a:ext cx="0" cy="0"/>
          <a:chOff x="0" y="0"/>
          <a:chExt cx="0" cy="0"/>
        </a:xfrm>
      </p:grpSpPr>
      <p:sp>
        <p:nvSpPr>
          <p:cNvPr id="64" name="Google Shape;64;p5"/>
          <p:cNvSpPr txBox="1">
            <a:spLocks noGrp="1"/>
          </p:cNvSpPr>
          <p:nvPr>
            <p:ph type="title"/>
          </p:nvPr>
        </p:nvSpPr>
        <p:spPr>
          <a:xfrm>
            <a:off x="311700" y="3948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Critical Thinking Question</a:t>
            </a:r>
            <a:endParaRPr/>
          </a:p>
        </p:txBody>
      </p:sp>
      <p:sp>
        <p:nvSpPr>
          <p:cNvPr id="65" name="Google Shape;65;p5"/>
          <p:cNvSpPr txBox="1">
            <a:spLocks noGrp="1"/>
          </p:cNvSpPr>
          <p:nvPr>
            <p:ph type="body" idx="1"/>
          </p:nvPr>
        </p:nvSpPr>
        <p:spPr>
          <a:xfrm>
            <a:off x="311700" y="1017725"/>
            <a:ext cx="8520600" cy="3416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SzPts val="1800"/>
              <a:buNone/>
            </a:pPr>
            <a:r>
              <a:rPr lang="en" sz="2400"/>
              <a:t>How is the concept of language proficiency different from knowing a language?</a:t>
            </a:r>
            <a:endParaRPr sz="2400"/>
          </a:p>
        </p:txBody>
      </p:sp>
      <p:pic>
        <p:nvPicPr>
          <p:cNvPr id="66" name="Google Shape;66;p5"/>
          <p:cNvPicPr preferRelativeResize="0"/>
          <p:nvPr/>
        </p:nvPicPr>
        <p:blipFill rotWithShape="1">
          <a:blip r:embed="rId3">
            <a:alphaModFix/>
          </a:blip>
          <a:srcRect/>
          <a:stretch/>
        </p:blipFill>
        <p:spPr>
          <a:xfrm>
            <a:off x="4810450" y="1631000"/>
            <a:ext cx="3545301" cy="3512500"/>
          </a:xfrm>
          <a:prstGeom prst="rect">
            <a:avLst/>
          </a:prstGeom>
          <a:noFill/>
          <a:ln>
            <a:noFill/>
          </a:ln>
        </p:spPr>
      </p:pic>
      <p:sp>
        <p:nvSpPr>
          <p:cNvPr id="67" name="Google Shape;67;p5"/>
          <p:cNvSpPr txBox="1"/>
          <p:nvPr/>
        </p:nvSpPr>
        <p:spPr>
          <a:xfrm>
            <a:off x="7915200" y="4797725"/>
            <a:ext cx="1228800" cy="279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Lato"/>
                <a:ea typeface="Lato"/>
                <a:cs typeface="Lato"/>
                <a:sym typeface="Lato"/>
              </a:rPr>
              <a:t>FLANG 377R</a:t>
            </a:r>
            <a:endParaRPr sz="1400" b="0" i="0" u="none" strike="noStrike" cap="none">
              <a:solidFill>
                <a:srgbClr val="000000"/>
              </a:solidFill>
              <a:latin typeface="Lato"/>
              <a:ea typeface="Lato"/>
              <a:cs typeface="Lato"/>
              <a:sym typeface="Lato"/>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ECF4F3"/>
        </a:solidFill>
        <a:effectLst/>
      </p:bgPr>
    </p:bg>
    <p:spTree>
      <p:nvGrpSpPr>
        <p:cNvPr id="1" name="Shape 196"/>
        <p:cNvGrpSpPr/>
        <p:nvPr/>
      </p:nvGrpSpPr>
      <p:grpSpPr>
        <a:xfrm>
          <a:off x="0" y="0"/>
          <a:ext cx="0" cy="0"/>
          <a:chOff x="0" y="0"/>
          <a:chExt cx="0" cy="0"/>
        </a:xfrm>
      </p:grpSpPr>
      <p:pic>
        <p:nvPicPr>
          <p:cNvPr id="197" name="Google Shape;197;p19"/>
          <p:cNvPicPr preferRelativeResize="0"/>
          <p:nvPr/>
        </p:nvPicPr>
        <p:blipFill rotWithShape="1">
          <a:blip r:embed="rId3">
            <a:alphaModFix/>
          </a:blip>
          <a:srcRect/>
          <a:stretch/>
        </p:blipFill>
        <p:spPr>
          <a:xfrm>
            <a:off x="1203800" y="125325"/>
            <a:ext cx="7052549" cy="4420900"/>
          </a:xfrm>
          <a:prstGeom prst="rect">
            <a:avLst/>
          </a:prstGeom>
          <a:noFill/>
          <a:ln>
            <a:noFill/>
          </a:ln>
        </p:spPr>
      </p:pic>
      <p:sp>
        <p:nvSpPr>
          <p:cNvPr id="198" name="Google Shape;198;p19"/>
          <p:cNvSpPr txBox="1"/>
          <p:nvPr/>
        </p:nvSpPr>
        <p:spPr>
          <a:xfrm>
            <a:off x="7915200" y="4797725"/>
            <a:ext cx="1228800" cy="279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Lato"/>
                <a:ea typeface="Lato"/>
                <a:cs typeface="Lato"/>
                <a:sym typeface="Lato"/>
              </a:rPr>
              <a:t>FLANG 377R</a:t>
            </a:r>
            <a:endParaRPr sz="1400" b="0" i="0" u="none" strike="noStrike" cap="none">
              <a:solidFill>
                <a:srgbClr val="000000"/>
              </a:solidFill>
              <a:latin typeface="Lato"/>
              <a:ea typeface="Lato"/>
              <a:cs typeface="Lato"/>
              <a:sym typeface="Lato"/>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ECF4F3"/>
        </a:solidFill>
        <a:effectLst/>
      </p:bgPr>
    </p:bg>
    <p:spTree>
      <p:nvGrpSpPr>
        <p:cNvPr id="1" name="Shape 202"/>
        <p:cNvGrpSpPr/>
        <p:nvPr/>
      </p:nvGrpSpPr>
      <p:grpSpPr>
        <a:xfrm>
          <a:off x="0" y="0"/>
          <a:ext cx="0" cy="0"/>
          <a:chOff x="0" y="0"/>
          <a:chExt cx="0" cy="0"/>
        </a:xfrm>
      </p:grpSpPr>
      <p:pic>
        <p:nvPicPr>
          <p:cNvPr id="203" name="Google Shape;203;p21"/>
          <p:cNvPicPr preferRelativeResize="0"/>
          <p:nvPr/>
        </p:nvPicPr>
        <p:blipFill rotWithShape="1">
          <a:blip r:embed="rId3">
            <a:alphaModFix/>
          </a:blip>
          <a:srcRect/>
          <a:stretch/>
        </p:blipFill>
        <p:spPr>
          <a:xfrm>
            <a:off x="1469425" y="190300"/>
            <a:ext cx="6930000" cy="4369550"/>
          </a:xfrm>
          <a:prstGeom prst="rect">
            <a:avLst/>
          </a:prstGeom>
          <a:noFill/>
          <a:ln>
            <a:noFill/>
          </a:ln>
        </p:spPr>
      </p:pic>
      <p:sp>
        <p:nvSpPr>
          <p:cNvPr id="204" name="Google Shape;204;p21"/>
          <p:cNvSpPr txBox="1"/>
          <p:nvPr/>
        </p:nvSpPr>
        <p:spPr>
          <a:xfrm>
            <a:off x="7915200" y="4797725"/>
            <a:ext cx="1228800" cy="279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Lato"/>
                <a:ea typeface="Lato"/>
                <a:cs typeface="Lato"/>
                <a:sym typeface="Lato"/>
              </a:rPr>
              <a:t>FLANG 377R</a:t>
            </a:r>
            <a:endParaRPr sz="1400" b="0" i="0" u="none" strike="noStrike" cap="none">
              <a:solidFill>
                <a:srgbClr val="000000"/>
              </a:solidFill>
              <a:latin typeface="Lato"/>
              <a:ea typeface="Lato"/>
              <a:cs typeface="Lato"/>
              <a:sym typeface="Lato"/>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p28"/>
          <p:cNvSpPr txBox="1">
            <a:spLocks noGrp="1"/>
          </p:cNvSpPr>
          <p:nvPr>
            <p:ph type="title"/>
          </p:nvPr>
        </p:nvSpPr>
        <p:spPr>
          <a:xfrm>
            <a:off x="311700" y="71120"/>
            <a:ext cx="8520600" cy="946605"/>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
              <a:t>Moving Students Along the Proficiency Continuum</a:t>
            </a:r>
            <a:br>
              <a:rPr lang="en"/>
            </a:br>
            <a:r>
              <a:rPr lang="en">
                <a:solidFill>
                  <a:srgbClr val="FF0000"/>
                </a:solidFill>
              </a:rPr>
              <a:t>Teach to the next level</a:t>
            </a:r>
            <a:endParaRPr>
              <a:solidFill>
                <a:srgbClr val="FF0000"/>
              </a:solidFill>
            </a:endParaRPr>
          </a:p>
        </p:txBody>
      </p:sp>
      <p:sp>
        <p:nvSpPr>
          <p:cNvPr id="210" name="Google Shape;210;p28"/>
          <p:cNvSpPr txBox="1">
            <a:spLocks noGrp="1"/>
          </p:cNvSpPr>
          <p:nvPr>
            <p:ph type="body" idx="1"/>
          </p:nvPr>
        </p:nvSpPr>
        <p:spPr>
          <a:xfrm>
            <a:off x="142240" y="1152474"/>
            <a:ext cx="4318000" cy="3907206"/>
          </a:xfrm>
          <a:prstGeom prst="rect">
            <a:avLst/>
          </a:prstGeom>
          <a:noFill/>
          <a:ln>
            <a:noFill/>
          </a:ln>
        </p:spPr>
        <p:txBody>
          <a:bodyPr spcFirstLastPara="1" wrap="square" lIns="91425" tIns="91425" rIns="91425" bIns="91425" anchor="t" anchorCtr="0">
            <a:noAutofit/>
          </a:bodyPr>
          <a:lstStyle/>
          <a:p>
            <a:pPr marL="457200" lvl="0" indent="-317500" algn="l" rtl="0">
              <a:lnSpc>
                <a:spcPct val="115000"/>
              </a:lnSpc>
              <a:spcBef>
                <a:spcPts val="0"/>
              </a:spcBef>
              <a:spcAft>
                <a:spcPts val="0"/>
              </a:spcAft>
              <a:buSzPts val="1400"/>
              <a:buChar char="●"/>
            </a:pPr>
            <a:r>
              <a:rPr lang="en" sz="1800"/>
              <a:t>If students are at Novice</a:t>
            </a:r>
            <a:endParaRPr sz="1800"/>
          </a:p>
          <a:p>
            <a:pPr marL="914400" lvl="1" indent="-304800" algn="l" rtl="0">
              <a:lnSpc>
                <a:spcPct val="115000"/>
              </a:lnSpc>
              <a:spcBef>
                <a:spcPts val="1600"/>
              </a:spcBef>
              <a:spcAft>
                <a:spcPts val="0"/>
              </a:spcAft>
              <a:buSzPts val="1200"/>
              <a:buChar char="○"/>
            </a:pPr>
            <a:r>
              <a:rPr lang="en" sz="1800"/>
              <a:t>Ask and answer questions – creating with the language</a:t>
            </a:r>
            <a:endParaRPr/>
          </a:p>
          <a:p>
            <a:pPr marL="914400" lvl="1" indent="-304800" algn="l" rtl="0">
              <a:lnSpc>
                <a:spcPct val="115000"/>
              </a:lnSpc>
              <a:spcBef>
                <a:spcPts val="1600"/>
              </a:spcBef>
              <a:spcAft>
                <a:spcPts val="0"/>
              </a:spcAft>
              <a:buSzPts val="1200"/>
              <a:buChar char="○"/>
            </a:pPr>
            <a:r>
              <a:rPr lang="en" sz="1800"/>
              <a:t>Work with sentences  and connecting words</a:t>
            </a:r>
            <a:endParaRPr/>
          </a:p>
          <a:p>
            <a:pPr marL="914400" lvl="1" indent="-304800" algn="l" rtl="0">
              <a:lnSpc>
                <a:spcPct val="115000"/>
              </a:lnSpc>
              <a:spcBef>
                <a:spcPts val="1600"/>
              </a:spcBef>
              <a:spcAft>
                <a:spcPts val="0"/>
              </a:spcAft>
              <a:buSzPts val="1200"/>
              <a:buChar char="○"/>
            </a:pPr>
            <a:r>
              <a:rPr lang="en" sz="1800"/>
              <a:t>Continue to expand topic knowledge</a:t>
            </a:r>
            <a:endParaRPr/>
          </a:p>
          <a:p>
            <a:pPr marL="914400" lvl="1" indent="-304800" algn="l" rtl="0">
              <a:lnSpc>
                <a:spcPct val="115000"/>
              </a:lnSpc>
              <a:spcBef>
                <a:spcPts val="1600"/>
              </a:spcBef>
              <a:spcAft>
                <a:spcPts val="0"/>
              </a:spcAft>
              <a:buSzPts val="1200"/>
              <a:buChar char="○"/>
            </a:pPr>
            <a:r>
              <a:rPr lang="en" sz="1800"/>
              <a:t>Continue to develop vocabulary</a:t>
            </a:r>
            <a:endParaRPr/>
          </a:p>
          <a:p>
            <a:pPr marL="914400" lvl="1" indent="-228600" algn="l" rtl="0">
              <a:lnSpc>
                <a:spcPct val="115000"/>
              </a:lnSpc>
              <a:spcBef>
                <a:spcPts val="1600"/>
              </a:spcBef>
              <a:spcAft>
                <a:spcPts val="0"/>
              </a:spcAft>
              <a:buSzPts val="1200"/>
              <a:buNone/>
            </a:pPr>
            <a:endParaRPr/>
          </a:p>
          <a:p>
            <a:pPr marL="914400" lvl="1" indent="-228600" algn="l" rtl="0">
              <a:lnSpc>
                <a:spcPct val="115000"/>
              </a:lnSpc>
              <a:spcBef>
                <a:spcPts val="1600"/>
              </a:spcBef>
              <a:spcAft>
                <a:spcPts val="0"/>
              </a:spcAft>
              <a:buSzPts val="1200"/>
              <a:buNone/>
            </a:pPr>
            <a:endParaRPr/>
          </a:p>
        </p:txBody>
      </p:sp>
      <p:sp>
        <p:nvSpPr>
          <p:cNvPr id="211" name="Google Shape;211;p28"/>
          <p:cNvSpPr txBox="1">
            <a:spLocks noGrp="1"/>
          </p:cNvSpPr>
          <p:nvPr>
            <p:ph type="body" idx="2"/>
          </p:nvPr>
        </p:nvSpPr>
        <p:spPr>
          <a:xfrm>
            <a:off x="4368800" y="1152474"/>
            <a:ext cx="4463500" cy="3416402"/>
          </a:xfrm>
          <a:prstGeom prst="rect">
            <a:avLst/>
          </a:prstGeom>
          <a:noFill/>
          <a:ln>
            <a:noFill/>
          </a:ln>
        </p:spPr>
        <p:txBody>
          <a:bodyPr spcFirstLastPara="1" wrap="square" lIns="91425" tIns="91425" rIns="91425" bIns="91425" anchor="t" anchorCtr="0">
            <a:noAutofit/>
          </a:bodyPr>
          <a:lstStyle/>
          <a:p>
            <a:pPr marL="457200" lvl="0" indent="-317500" algn="l" rtl="0">
              <a:lnSpc>
                <a:spcPct val="115000"/>
              </a:lnSpc>
              <a:spcBef>
                <a:spcPts val="0"/>
              </a:spcBef>
              <a:spcAft>
                <a:spcPts val="0"/>
              </a:spcAft>
              <a:buSzPts val="1400"/>
              <a:buChar char="●"/>
            </a:pPr>
            <a:r>
              <a:rPr lang="en" sz="1800"/>
              <a:t>You are always teaching to the next level in your classes.  If students are at intermediate</a:t>
            </a:r>
            <a:endParaRPr/>
          </a:p>
          <a:p>
            <a:pPr marL="914400" lvl="1" indent="-304800" algn="l" rtl="0">
              <a:lnSpc>
                <a:spcPct val="115000"/>
              </a:lnSpc>
              <a:spcBef>
                <a:spcPts val="1600"/>
              </a:spcBef>
              <a:spcAft>
                <a:spcPts val="0"/>
              </a:spcAft>
              <a:buSzPts val="1200"/>
              <a:buChar char="○"/>
            </a:pPr>
            <a:r>
              <a:rPr lang="en" sz="1800"/>
              <a:t>Practice all tenses/aspect</a:t>
            </a:r>
            <a:endParaRPr/>
          </a:p>
          <a:p>
            <a:pPr marL="914400" lvl="1" indent="-304800" algn="l" rtl="0">
              <a:lnSpc>
                <a:spcPct val="115000"/>
              </a:lnSpc>
              <a:spcBef>
                <a:spcPts val="1600"/>
              </a:spcBef>
              <a:spcAft>
                <a:spcPts val="0"/>
              </a:spcAft>
              <a:buSzPts val="1200"/>
              <a:buChar char="○"/>
            </a:pPr>
            <a:r>
              <a:rPr lang="en" sz="1800"/>
              <a:t>Have them work with paragraphs and learn transitions </a:t>
            </a:r>
            <a:endParaRPr/>
          </a:p>
          <a:p>
            <a:pPr marL="914400" lvl="1" indent="-304800" algn="l" rtl="0">
              <a:lnSpc>
                <a:spcPct val="115000"/>
              </a:lnSpc>
              <a:spcBef>
                <a:spcPts val="1600"/>
              </a:spcBef>
              <a:spcAft>
                <a:spcPts val="0"/>
              </a:spcAft>
              <a:buSzPts val="1200"/>
              <a:buChar char="○"/>
            </a:pPr>
            <a:r>
              <a:rPr lang="en" sz="1800"/>
              <a:t>Work with media and current events</a:t>
            </a:r>
            <a:endParaRPr/>
          </a:p>
          <a:p>
            <a:pPr marL="914400" lvl="1" indent="-304800" algn="l" rtl="0">
              <a:lnSpc>
                <a:spcPct val="115000"/>
              </a:lnSpc>
              <a:spcBef>
                <a:spcPts val="1600"/>
              </a:spcBef>
              <a:spcAft>
                <a:spcPts val="0"/>
              </a:spcAft>
              <a:buSzPts val="1200"/>
              <a:buChar char="○"/>
            </a:pPr>
            <a:r>
              <a:rPr lang="en" sz="1800"/>
              <a:t>Continue to develop vocabulary</a:t>
            </a:r>
            <a:endParaRPr sz="1800"/>
          </a:p>
          <a:p>
            <a:pPr marL="457200" lvl="0" indent="-228600" algn="l" rtl="0">
              <a:lnSpc>
                <a:spcPct val="115000"/>
              </a:lnSpc>
              <a:spcBef>
                <a:spcPts val="0"/>
              </a:spcBef>
              <a:spcAft>
                <a:spcPts val="0"/>
              </a:spcAft>
              <a:buSzPts val="1400"/>
              <a:buNone/>
            </a:pPr>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ECF4F3"/>
        </a:solidFill>
        <a:effectLst/>
      </p:bgPr>
    </p:bg>
    <p:spTree>
      <p:nvGrpSpPr>
        <p:cNvPr id="1" name="Shape 215"/>
        <p:cNvGrpSpPr/>
        <p:nvPr/>
      </p:nvGrpSpPr>
      <p:grpSpPr>
        <a:xfrm>
          <a:off x="0" y="0"/>
          <a:ext cx="0" cy="0"/>
          <a:chOff x="0" y="0"/>
          <a:chExt cx="0" cy="0"/>
        </a:xfrm>
      </p:grpSpPr>
      <p:sp>
        <p:nvSpPr>
          <p:cNvPr id="216" name="Google Shape;216;p20"/>
          <p:cNvSpPr txBox="1">
            <a:spLocks noGrp="1"/>
          </p:cNvSpPr>
          <p:nvPr>
            <p:ph type="title"/>
          </p:nvPr>
        </p:nvSpPr>
        <p:spPr>
          <a:xfrm>
            <a:off x="119275" y="0"/>
            <a:ext cx="8520600" cy="5970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800"/>
              <a:buNone/>
            </a:pPr>
            <a:r>
              <a:rPr lang="en" sz="2200"/>
              <a:t>NCSSFL-ACTFL Can-Do Statements, </a:t>
            </a:r>
            <a:r>
              <a:rPr lang="en" sz="2200">
                <a:solidFill>
                  <a:srgbClr val="CC0000"/>
                </a:solidFill>
              </a:rPr>
              <a:t>Proficiency Benchmarks</a:t>
            </a:r>
            <a:endParaRPr sz="2200">
              <a:solidFill>
                <a:srgbClr val="CC0000"/>
              </a:solidFill>
            </a:endParaRPr>
          </a:p>
        </p:txBody>
      </p:sp>
      <p:graphicFrame>
        <p:nvGraphicFramePr>
          <p:cNvPr id="217" name="Google Shape;217;p20"/>
          <p:cNvGraphicFramePr/>
          <p:nvPr/>
        </p:nvGraphicFramePr>
        <p:xfrm>
          <a:off x="446363" y="548225"/>
          <a:ext cx="3000000" cy="3000000"/>
        </p:xfrm>
        <a:graphic>
          <a:graphicData uri="http://schemas.openxmlformats.org/drawingml/2006/table">
            <a:tbl>
              <a:tblPr>
                <a:noFill/>
                <a:tableStyleId>{098F5F9C-40AC-45EA-99B4-41FE47A0FB3F}</a:tableStyleId>
              </a:tblPr>
              <a:tblGrid>
                <a:gridCol w="2750425"/>
                <a:gridCol w="2750425"/>
                <a:gridCol w="2750425"/>
              </a:tblGrid>
              <a:tr h="750800">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25" marR="91425" marT="91425" marB="91425">
                    <a:lnL w="9525" cap="flat" cmpd="sng">
                      <a:solidFill>
                        <a:srgbClr val="ECF4F3"/>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rgbClr val="ECF4F3"/>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800"/>
                        <a:buFont typeface="Arial"/>
                        <a:buNone/>
                      </a:pPr>
                      <a:r>
                        <a:rPr lang="en" sz="1800" b="1" u="none" strike="noStrike" cap="none"/>
                        <a:t>Novice</a:t>
                      </a:r>
                      <a:endParaRPr sz="1800" b="1" u="none" strike="noStrike" cap="none"/>
                    </a:p>
                    <a:p>
                      <a:pPr marL="0" marR="0" lvl="0" indent="0" algn="ctr" rtl="0">
                        <a:lnSpc>
                          <a:spcPct val="100000"/>
                        </a:lnSpc>
                        <a:spcBef>
                          <a:spcPts val="0"/>
                        </a:spcBef>
                        <a:spcAft>
                          <a:spcPts val="0"/>
                        </a:spcAft>
                        <a:buClr>
                          <a:srgbClr val="000000"/>
                        </a:buClr>
                        <a:buSzPts val="1800"/>
                        <a:buFont typeface="Arial"/>
                        <a:buNone/>
                      </a:pPr>
                      <a:r>
                        <a:rPr lang="en" sz="1800" b="1" u="none" strike="noStrike" cap="none"/>
                        <a:t>Proficiency Benchmark</a:t>
                      </a:r>
                      <a:endParaRPr sz="1800" b="1" u="none" strike="noStrike" cap="none"/>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solidFill>
                      <a:srgbClr val="A2C4C9"/>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 sz="1800" b="1" u="none" strike="noStrike" cap="none"/>
                        <a:t>Intermediate</a:t>
                      </a:r>
                      <a:endParaRPr sz="1800" b="1" u="none" strike="noStrike" cap="none"/>
                    </a:p>
                    <a:p>
                      <a:pPr marL="0" marR="0" lvl="0" indent="0" algn="ctr" rtl="0">
                        <a:lnSpc>
                          <a:spcPct val="100000"/>
                        </a:lnSpc>
                        <a:spcBef>
                          <a:spcPts val="0"/>
                        </a:spcBef>
                        <a:spcAft>
                          <a:spcPts val="0"/>
                        </a:spcAft>
                        <a:buClr>
                          <a:srgbClr val="000000"/>
                        </a:buClr>
                        <a:buSzPts val="1800"/>
                        <a:buFont typeface="Arial"/>
                        <a:buNone/>
                      </a:pPr>
                      <a:r>
                        <a:rPr lang="en" sz="1800" b="1" u="none" strike="noStrike" cap="none"/>
                        <a:t>Proficiency Benchmark</a:t>
                      </a:r>
                      <a:endParaRPr sz="1800" b="1" u="none" strike="noStrike" cap="none"/>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solidFill>
                      <a:srgbClr val="B6D7A8"/>
                    </a:solidFill>
                  </a:tcPr>
                </a:tc>
              </a:tr>
              <a:tr h="1200600">
                <a:tc>
                  <a:txBody>
                    <a:bodyPr/>
                    <a:lstStyle/>
                    <a:p>
                      <a:pPr marL="0" marR="0" lvl="0" indent="0" algn="l" rtl="0">
                        <a:lnSpc>
                          <a:spcPct val="100000"/>
                        </a:lnSpc>
                        <a:spcBef>
                          <a:spcPts val="0"/>
                        </a:spcBef>
                        <a:spcAft>
                          <a:spcPts val="0"/>
                        </a:spcAft>
                        <a:buClr>
                          <a:srgbClr val="000000"/>
                        </a:buClr>
                        <a:buSzPts val="1800"/>
                        <a:buFont typeface="Arial"/>
                        <a:buNone/>
                      </a:pPr>
                      <a:endParaRPr sz="1800" b="1" u="none" strike="noStrike" cap="none"/>
                    </a:p>
                    <a:p>
                      <a:pPr marL="0" marR="0" lvl="0" indent="0" algn="ctr" rtl="0">
                        <a:lnSpc>
                          <a:spcPct val="100000"/>
                        </a:lnSpc>
                        <a:spcBef>
                          <a:spcPts val="0"/>
                        </a:spcBef>
                        <a:spcAft>
                          <a:spcPts val="0"/>
                        </a:spcAft>
                        <a:buClr>
                          <a:srgbClr val="000000"/>
                        </a:buClr>
                        <a:buSzPts val="1800"/>
                        <a:buFont typeface="Arial"/>
                        <a:buNone/>
                      </a:pPr>
                      <a:endParaRPr sz="1800" b="1" u="none" strike="noStrike" cap="none"/>
                    </a:p>
                    <a:p>
                      <a:pPr marL="0" marR="0" lvl="0" indent="0" algn="ctr" rtl="0">
                        <a:lnSpc>
                          <a:spcPct val="100000"/>
                        </a:lnSpc>
                        <a:spcBef>
                          <a:spcPts val="0"/>
                        </a:spcBef>
                        <a:spcAft>
                          <a:spcPts val="0"/>
                        </a:spcAft>
                        <a:buClr>
                          <a:srgbClr val="000000"/>
                        </a:buClr>
                        <a:buSzPts val="1800"/>
                        <a:buFont typeface="Arial"/>
                        <a:buNone/>
                      </a:pPr>
                      <a:endParaRPr sz="1800" b="1" u="none" strike="noStrike" cap="none">
                        <a:solidFill>
                          <a:schemeClr val="lt1"/>
                        </a:solidFill>
                      </a:endParaRPr>
                    </a:p>
                    <a:p>
                      <a:pPr marL="0" marR="0" lvl="0" indent="0" algn="ctr" rtl="0">
                        <a:lnSpc>
                          <a:spcPct val="100000"/>
                        </a:lnSpc>
                        <a:spcBef>
                          <a:spcPts val="0"/>
                        </a:spcBef>
                        <a:spcAft>
                          <a:spcPts val="0"/>
                        </a:spcAft>
                        <a:buClr>
                          <a:srgbClr val="000000"/>
                        </a:buClr>
                        <a:buSzPts val="1600"/>
                        <a:buFont typeface="Arial"/>
                        <a:buNone/>
                      </a:pPr>
                      <a:r>
                        <a:rPr lang="en" sz="1600" b="1" u="none" strike="noStrike" cap="none">
                          <a:solidFill>
                            <a:schemeClr val="lt1"/>
                          </a:solidFill>
                        </a:rPr>
                        <a:t>Interpretive</a:t>
                      </a:r>
                      <a:endParaRPr sz="1600" b="1" u="none" strike="noStrike" cap="none">
                        <a:solidFill>
                          <a:schemeClr val="lt1"/>
                        </a:solidFill>
                      </a:endParaRPr>
                    </a:p>
                  </a:txBody>
                  <a:tcPr marL="91425" marR="91425" marT="91425" marB="91425">
                    <a:lnL w="9525" cap="flat" cmpd="sng">
                      <a:solidFill>
                        <a:schemeClr val="dk2"/>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solidFill>
                      <a:srgbClr val="C27BA0"/>
                    </a:solidFill>
                  </a:tcPr>
                </a:tc>
                <a:tc>
                  <a:txBody>
                    <a:bodyPr/>
                    <a:lstStyle/>
                    <a:p>
                      <a:pPr marL="0" marR="0" lvl="0" indent="0" algn="l" rtl="0">
                        <a:lnSpc>
                          <a:spcPct val="100000"/>
                        </a:lnSpc>
                        <a:spcBef>
                          <a:spcPts val="0"/>
                        </a:spcBef>
                        <a:spcAft>
                          <a:spcPts val="0"/>
                        </a:spcAft>
                        <a:buClr>
                          <a:srgbClr val="000000"/>
                        </a:buClr>
                        <a:buSzPts val="1100"/>
                        <a:buFont typeface="Arial"/>
                        <a:buNone/>
                      </a:pPr>
                      <a:r>
                        <a:rPr lang="en" sz="1100" b="1" i="1" u="none" strike="noStrike" cap="none"/>
                        <a:t>I can</a:t>
                      </a:r>
                      <a:r>
                        <a:rPr lang="en" sz="1100" u="none" strike="noStrike" cap="none"/>
                        <a:t> identify the general topic and some basic information in both very familiar and everyday contexts by recognizing practiced or memorized words, phrases, and simple sentences in texts that are spoken, written, or signed</a:t>
                      </a:r>
                      <a:endParaRPr sz="1100" u="none" strike="noStrike" cap="none"/>
                    </a:p>
                  </a:txBody>
                  <a:tcPr marL="91425" marR="91425" marT="91425" marB="91425">
                    <a:lnL w="9525" cap="flat" cmpd="sng">
                      <a:solidFill>
                        <a:schemeClr val="dk1"/>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100"/>
                        <a:buFont typeface="Arial"/>
                        <a:buNone/>
                      </a:pPr>
                      <a:r>
                        <a:rPr lang="en" sz="1100" b="1" i="1" u="none" strike="noStrike" cap="none"/>
                        <a:t>I can</a:t>
                      </a:r>
                      <a:r>
                        <a:rPr lang="en" sz="1100" u="none" strike="noStrike" cap="none"/>
                        <a:t> understand the main idea and some pieces of information on familiar topics from sentences within texts that are spoken, written, or signed</a:t>
                      </a:r>
                      <a:endParaRPr sz="1100" u="none" strike="noStrike" cap="none"/>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r>
              <a:tr h="1193875">
                <a:tc>
                  <a:txBody>
                    <a:bodyPr/>
                    <a:lstStyle/>
                    <a:p>
                      <a:pPr marL="0" marR="0" lvl="0" indent="0" algn="ctr" rtl="0">
                        <a:lnSpc>
                          <a:spcPct val="100000"/>
                        </a:lnSpc>
                        <a:spcBef>
                          <a:spcPts val="0"/>
                        </a:spcBef>
                        <a:spcAft>
                          <a:spcPts val="0"/>
                        </a:spcAft>
                        <a:buClr>
                          <a:srgbClr val="000000"/>
                        </a:buClr>
                        <a:buSzPts val="1800"/>
                        <a:buFont typeface="Arial"/>
                        <a:buNone/>
                      </a:pPr>
                      <a:endParaRPr sz="1800" b="1" u="none" strike="noStrike" cap="none"/>
                    </a:p>
                    <a:p>
                      <a:pPr marL="0" marR="0" lvl="0" indent="0" algn="ctr" rtl="0">
                        <a:lnSpc>
                          <a:spcPct val="100000"/>
                        </a:lnSpc>
                        <a:spcBef>
                          <a:spcPts val="0"/>
                        </a:spcBef>
                        <a:spcAft>
                          <a:spcPts val="0"/>
                        </a:spcAft>
                        <a:buClr>
                          <a:srgbClr val="000000"/>
                        </a:buClr>
                        <a:buSzPts val="1800"/>
                        <a:buFont typeface="Arial"/>
                        <a:buNone/>
                      </a:pPr>
                      <a:endParaRPr sz="1800" b="1" u="none" strike="noStrike" cap="none"/>
                    </a:p>
                    <a:p>
                      <a:pPr marL="0" marR="0" lvl="0" indent="0" algn="ctr" rtl="0">
                        <a:lnSpc>
                          <a:spcPct val="100000"/>
                        </a:lnSpc>
                        <a:spcBef>
                          <a:spcPts val="0"/>
                        </a:spcBef>
                        <a:spcAft>
                          <a:spcPts val="0"/>
                        </a:spcAft>
                        <a:buClr>
                          <a:srgbClr val="000000"/>
                        </a:buClr>
                        <a:buSzPts val="1800"/>
                        <a:buFont typeface="Arial"/>
                        <a:buNone/>
                      </a:pPr>
                      <a:endParaRPr sz="1800" b="1" u="none" strike="noStrike" cap="none">
                        <a:solidFill>
                          <a:schemeClr val="lt1"/>
                        </a:solidFill>
                      </a:endParaRPr>
                    </a:p>
                    <a:p>
                      <a:pPr marL="0" marR="0" lvl="0" indent="0" algn="ctr" rtl="0">
                        <a:lnSpc>
                          <a:spcPct val="100000"/>
                        </a:lnSpc>
                        <a:spcBef>
                          <a:spcPts val="0"/>
                        </a:spcBef>
                        <a:spcAft>
                          <a:spcPts val="0"/>
                        </a:spcAft>
                        <a:buClr>
                          <a:srgbClr val="000000"/>
                        </a:buClr>
                        <a:buSzPts val="1600"/>
                        <a:buFont typeface="Arial"/>
                        <a:buNone/>
                      </a:pPr>
                      <a:r>
                        <a:rPr lang="en" sz="1600" b="1" u="none" strike="noStrike" cap="none">
                          <a:solidFill>
                            <a:schemeClr val="lt1"/>
                          </a:solidFill>
                        </a:rPr>
                        <a:t>Interpersonal</a:t>
                      </a:r>
                      <a:endParaRPr sz="1600" b="1" u="none" strike="noStrike" cap="none">
                        <a:solidFill>
                          <a:schemeClr val="lt1"/>
                        </a:solidFill>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solidFill>
                      <a:srgbClr val="C27BA0"/>
                    </a:solidFill>
                  </a:tcPr>
                </a:tc>
                <a:tc>
                  <a:txBody>
                    <a:bodyPr/>
                    <a:lstStyle/>
                    <a:p>
                      <a:pPr marL="0" marR="0" lvl="0" indent="0" algn="l" rtl="0">
                        <a:lnSpc>
                          <a:spcPct val="100000"/>
                        </a:lnSpc>
                        <a:spcBef>
                          <a:spcPts val="0"/>
                        </a:spcBef>
                        <a:spcAft>
                          <a:spcPts val="0"/>
                        </a:spcAft>
                        <a:buClr>
                          <a:srgbClr val="000000"/>
                        </a:buClr>
                        <a:buSzPts val="1100"/>
                        <a:buFont typeface="Arial"/>
                        <a:buNone/>
                      </a:pPr>
                      <a:r>
                        <a:rPr lang="en" sz="1100" b="1" i="1" u="none" strike="noStrike" cap="none"/>
                        <a:t>I can</a:t>
                      </a:r>
                      <a:r>
                        <a:rPr lang="en" sz="1100" u="none" strike="noStrike" cap="none"/>
                        <a:t> communicate in spontaneous spoken, written, or signed conversations on both very familiar and everyday topics, using a variety of practiced or memorized words, phrases, simple sentences, and questions</a:t>
                      </a:r>
                      <a:endParaRPr sz="1100" u="none" strike="noStrike" cap="none"/>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100"/>
                        <a:buFont typeface="Arial"/>
                        <a:buNone/>
                      </a:pPr>
                      <a:r>
                        <a:rPr lang="en" sz="1100" b="1" i="1" u="none" strike="noStrike" cap="none"/>
                        <a:t>I can</a:t>
                      </a:r>
                      <a:r>
                        <a:rPr lang="en" sz="1100" u="none" strike="noStrike" cap="none"/>
                        <a:t> participate in spontaneous spoken, written, or signed conversations on familiar topics, creating sentences and series of sentences to ask and answer a variety of questions</a:t>
                      </a:r>
                      <a:endParaRPr sz="1100" u="none" strike="noStrike" cap="none"/>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r>
              <a:tr h="1208975">
                <a:tc>
                  <a:txBody>
                    <a:bodyPr/>
                    <a:lstStyle/>
                    <a:p>
                      <a:pPr marL="0" marR="0" lvl="0" indent="0" algn="l" rtl="0">
                        <a:lnSpc>
                          <a:spcPct val="100000"/>
                        </a:lnSpc>
                        <a:spcBef>
                          <a:spcPts val="0"/>
                        </a:spcBef>
                        <a:spcAft>
                          <a:spcPts val="0"/>
                        </a:spcAft>
                        <a:buClr>
                          <a:srgbClr val="000000"/>
                        </a:buClr>
                        <a:buSzPts val="1800"/>
                        <a:buFont typeface="Arial"/>
                        <a:buNone/>
                      </a:pPr>
                      <a:endParaRPr sz="1800" b="1" u="none" strike="noStrike" cap="none"/>
                    </a:p>
                    <a:p>
                      <a:pPr marL="0" marR="0" lvl="0" indent="0" algn="ctr" rtl="0">
                        <a:lnSpc>
                          <a:spcPct val="100000"/>
                        </a:lnSpc>
                        <a:spcBef>
                          <a:spcPts val="0"/>
                        </a:spcBef>
                        <a:spcAft>
                          <a:spcPts val="0"/>
                        </a:spcAft>
                        <a:buClr>
                          <a:srgbClr val="000000"/>
                        </a:buClr>
                        <a:buSzPts val="1800"/>
                        <a:buFont typeface="Arial"/>
                        <a:buNone/>
                      </a:pPr>
                      <a:endParaRPr sz="1800" b="1" u="none" strike="noStrike" cap="none"/>
                    </a:p>
                    <a:p>
                      <a:pPr marL="0" marR="0" lvl="0" indent="0" algn="ctr" rtl="0">
                        <a:lnSpc>
                          <a:spcPct val="100000"/>
                        </a:lnSpc>
                        <a:spcBef>
                          <a:spcPts val="0"/>
                        </a:spcBef>
                        <a:spcAft>
                          <a:spcPts val="0"/>
                        </a:spcAft>
                        <a:buClr>
                          <a:srgbClr val="000000"/>
                        </a:buClr>
                        <a:buSzPts val="1800"/>
                        <a:buFont typeface="Arial"/>
                        <a:buNone/>
                      </a:pPr>
                      <a:endParaRPr sz="1800" b="1" u="none" strike="noStrike" cap="none"/>
                    </a:p>
                    <a:p>
                      <a:pPr marL="0" marR="0" lvl="0" indent="0" algn="ctr" rtl="0">
                        <a:lnSpc>
                          <a:spcPct val="100000"/>
                        </a:lnSpc>
                        <a:spcBef>
                          <a:spcPts val="0"/>
                        </a:spcBef>
                        <a:spcAft>
                          <a:spcPts val="0"/>
                        </a:spcAft>
                        <a:buClr>
                          <a:srgbClr val="000000"/>
                        </a:buClr>
                        <a:buSzPts val="1600"/>
                        <a:buFont typeface="Arial"/>
                        <a:buNone/>
                      </a:pPr>
                      <a:r>
                        <a:rPr lang="en" sz="1600" b="1" u="none" strike="noStrike" cap="none">
                          <a:solidFill>
                            <a:schemeClr val="lt1"/>
                          </a:solidFill>
                        </a:rPr>
                        <a:t>Presentational</a:t>
                      </a:r>
                      <a:endParaRPr sz="1600" b="1" u="none" strike="noStrike" cap="none">
                        <a:solidFill>
                          <a:schemeClr val="lt1"/>
                        </a:solidFill>
                      </a:endParaRPr>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solidFill>
                      <a:srgbClr val="C27BA0"/>
                    </a:solidFill>
                  </a:tcPr>
                </a:tc>
                <a:tc>
                  <a:txBody>
                    <a:bodyPr/>
                    <a:lstStyle/>
                    <a:p>
                      <a:pPr marL="0" marR="0" lvl="0" indent="0" algn="l" rtl="0">
                        <a:lnSpc>
                          <a:spcPct val="100000"/>
                        </a:lnSpc>
                        <a:spcBef>
                          <a:spcPts val="0"/>
                        </a:spcBef>
                        <a:spcAft>
                          <a:spcPts val="0"/>
                        </a:spcAft>
                        <a:buClr>
                          <a:srgbClr val="000000"/>
                        </a:buClr>
                        <a:buSzPts val="1100"/>
                        <a:buFont typeface="Arial"/>
                        <a:buNone/>
                      </a:pPr>
                      <a:r>
                        <a:rPr lang="en" sz="1100" b="1" i="1" u="none" strike="noStrike" cap="none"/>
                        <a:t>I can</a:t>
                      </a:r>
                      <a:r>
                        <a:rPr lang="en" sz="1100" u="none" strike="noStrike" cap="none"/>
                        <a:t> present information on both very familiar and everyday topics using a variety of practiced or memorized words, phrases, and simple sentences through spoken, written, or signed language </a:t>
                      </a:r>
                      <a:endParaRPr sz="1100" u="none" strike="noStrike" cap="none"/>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100"/>
                        <a:buFont typeface="Arial"/>
                        <a:buNone/>
                      </a:pPr>
                      <a:r>
                        <a:rPr lang="en" sz="1100" b="1" i="1" u="none" strike="noStrike" cap="none"/>
                        <a:t>I can</a:t>
                      </a:r>
                      <a:r>
                        <a:rPr lang="en" sz="1100" u="none" strike="noStrike" cap="none"/>
                        <a:t> communicate information, make presentations, and express my thoughts about familiar topics, using sentences and series of connected sentences through spoken, written, or signed language </a:t>
                      </a:r>
                      <a:endParaRPr sz="1100" u="none" strike="noStrike" cap="none"/>
                    </a:p>
                  </a:txBody>
                  <a:tcPr marL="91425" marR="91425" marT="91425" marB="91425">
                    <a:lnL w="9525" cap="flat" cmpd="sng">
                      <a:solidFill>
                        <a:schemeClr val="dk2"/>
                      </a:solidFill>
                      <a:prstDash val="solid"/>
                      <a:round/>
                      <a:headEnd type="none" w="sm" len="sm"/>
                      <a:tailEnd type="none" w="sm" len="sm"/>
                    </a:lnL>
                    <a:lnR w="9525" cap="flat" cmpd="sng">
                      <a:solidFill>
                        <a:schemeClr val="dk2"/>
                      </a:solidFill>
                      <a:prstDash val="solid"/>
                      <a:round/>
                      <a:headEnd type="none" w="sm" len="sm"/>
                      <a:tailEnd type="none" w="sm" len="sm"/>
                    </a:lnR>
                    <a:lnT w="9525" cap="flat" cmpd="sng">
                      <a:solidFill>
                        <a:schemeClr val="dk2"/>
                      </a:solidFill>
                      <a:prstDash val="solid"/>
                      <a:round/>
                      <a:headEnd type="none" w="sm" len="sm"/>
                      <a:tailEnd type="none" w="sm" len="sm"/>
                    </a:lnT>
                    <a:lnB w="9525" cap="flat" cmpd="sng">
                      <a:solidFill>
                        <a:schemeClr val="dk2"/>
                      </a:solidFill>
                      <a:prstDash val="solid"/>
                      <a:round/>
                      <a:headEnd type="none" w="sm" len="sm"/>
                      <a:tailEnd type="none" w="sm" len="sm"/>
                    </a:lnB>
                  </a:tcPr>
                </a:tc>
              </a:tr>
            </a:tbl>
          </a:graphicData>
        </a:graphic>
      </p:graphicFrame>
      <p:pic>
        <p:nvPicPr>
          <p:cNvPr id="218" name="Google Shape;218;p20"/>
          <p:cNvPicPr preferRelativeResize="0"/>
          <p:nvPr/>
        </p:nvPicPr>
        <p:blipFill rotWithShape="1">
          <a:blip r:embed="rId3">
            <a:alphaModFix/>
          </a:blip>
          <a:srcRect/>
          <a:stretch/>
        </p:blipFill>
        <p:spPr>
          <a:xfrm>
            <a:off x="1279200" y="1354450"/>
            <a:ext cx="1020900" cy="994175"/>
          </a:xfrm>
          <a:prstGeom prst="rect">
            <a:avLst/>
          </a:prstGeom>
          <a:noFill/>
          <a:ln>
            <a:noFill/>
          </a:ln>
        </p:spPr>
      </p:pic>
      <p:pic>
        <p:nvPicPr>
          <p:cNvPr id="219" name="Google Shape;219;p20"/>
          <p:cNvPicPr preferRelativeResize="0"/>
          <p:nvPr/>
        </p:nvPicPr>
        <p:blipFill rotWithShape="1">
          <a:blip r:embed="rId4">
            <a:alphaModFix/>
          </a:blip>
          <a:srcRect/>
          <a:stretch/>
        </p:blipFill>
        <p:spPr>
          <a:xfrm>
            <a:off x="1279200" y="2558200"/>
            <a:ext cx="1020900" cy="995261"/>
          </a:xfrm>
          <a:prstGeom prst="rect">
            <a:avLst/>
          </a:prstGeom>
          <a:noFill/>
          <a:ln>
            <a:noFill/>
          </a:ln>
        </p:spPr>
      </p:pic>
      <p:pic>
        <p:nvPicPr>
          <p:cNvPr id="220" name="Google Shape;220;p20"/>
          <p:cNvPicPr preferRelativeResize="0"/>
          <p:nvPr/>
        </p:nvPicPr>
        <p:blipFill rotWithShape="1">
          <a:blip r:embed="rId5">
            <a:alphaModFix/>
          </a:blip>
          <a:srcRect/>
          <a:stretch/>
        </p:blipFill>
        <p:spPr>
          <a:xfrm>
            <a:off x="1251025" y="3817375"/>
            <a:ext cx="1077225" cy="950500"/>
          </a:xfrm>
          <a:prstGeom prst="rect">
            <a:avLst/>
          </a:prstGeom>
          <a:noFill/>
          <a:ln>
            <a:noFill/>
          </a:ln>
        </p:spPr>
      </p:pic>
      <p:sp>
        <p:nvSpPr>
          <p:cNvPr id="221" name="Google Shape;221;p20"/>
          <p:cNvSpPr txBox="1"/>
          <p:nvPr/>
        </p:nvSpPr>
        <p:spPr>
          <a:xfrm>
            <a:off x="7915200" y="4797725"/>
            <a:ext cx="1228800" cy="279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Lato"/>
                <a:ea typeface="Lato"/>
                <a:cs typeface="Lato"/>
                <a:sym typeface="Lato"/>
              </a:rPr>
              <a:t>FLANG 377R</a:t>
            </a:r>
            <a:endParaRPr sz="1400" b="0" i="0" u="none" strike="noStrike" cap="none">
              <a:solidFill>
                <a:srgbClr val="000000"/>
              </a:solidFill>
              <a:latin typeface="Lato"/>
              <a:ea typeface="Lato"/>
              <a:cs typeface="Lato"/>
              <a:sym typeface="Lato"/>
            </a:endParaRPr>
          </a:p>
        </p:txBody>
      </p:sp>
      <p:sp>
        <p:nvSpPr>
          <p:cNvPr id="222" name="Google Shape;222;p20"/>
          <p:cNvSpPr txBox="1"/>
          <p:nvPr/>
        </p:nvSpPr>
        <p:spPr>
          <a:xfrm>
            <a:off x="677333" y="597000"/>
            <a:ext cx="2302934" cy="46166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2400" b="0" i="0" u="none" strike="noStrike" cap="none">
                <a:solidFill>
                  <a:srgbClr val="000000"/>
                </a:solidFill>
                <a:latin typeface="Arial"/>
                <a:ea typeface="Arial"/>
                <a:cs typeface="Arial"/>
                <a:sym typeface="Arial"/>
              </a:rPr>
              <a:t>Actfl.org</a:t>
            </a:r>
            <a:endParaRPr sz="2400" b="0" i="0" u="none" strike="noStrike" cap="none">
              <a:solidFill>
                <a:srgbClr val="000000"/>
              </a:solidFill>
              <a:latin typeface="Arial"/>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p22"/>
          <p:cNvSpPr txBox="1">
            <a:spLocks noGrp="1"/>
          </p:cNvSpPr>
          <p:nvPr>
            <p:ph type="title"/>
          </p:nvPr>
        </p:nvSpPr>
        <p:spPr>
          <a:xfrm>
            <a:off x="1855694" y="582706"/>
            <a:ext cx="4616824" cy="435018"/>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endParaRPr/>
          </a:p>
        </p:txBody>
      </p:sp>
      <p:sp>
        <p:nvSpPr>
          <p:cNvPr id="228" name="Google Shape;228;p22"/>
          <p:cNvSpPr txBox="1">
            <a:spLocks noGrp="1"/>
          </p:cNvSpPr>
          <p:nvPr>
            <p:ph type="body" idx="1"/>
          </p:nvPr>
        </p:nvSpPr>
        <p:spPr>
          <a:xfrm>
            <a:off x="1568824" y="1443318"/>
            <a:ext cx="4966447" cy="3125556"/>
          </a:xfrm>
          <a:prstGeom prst="rect">
            <a:avLst/>
          </a:prstGeom>
          <a:noFill/>
          <a:ln>
            <a:noFill/>
          </a:ln>
        </p:spPr>
        <p:txBody>
          <a:bodyPr spcFirstLastPara="1" wrap="square" lIns="91425" tIns="91425" rIns="91425" bIns="91425" anchor="t" anchorCtr="0">
            <a:noAutofit/>
          </a:bodyPr>
          <a:lstStyle/>
          <a:p>
            <a:pPr marL="457200" lvl="0" indent="-228600" algn="l" rtl="0">
              <a:lnSpc>
                <a:spcPct val="115000"/>
              </a:lnSpc>
              <a:spcBef>
                <a:spcPts val="0"/>
              </a:spcBef>
              <a:spcAft>
                <a:spcPts val="0"/>
              </a:spcAft>
              <a:buSzPts val="1800"/>
              <a:buNone/>
            </a:pPr>
            <a:endParaRPr/>
          </a:p>
        </p:txBody>
      </p:sp>
      <p:pic>
        <p:nvPicPr>
          <p:cNvPr id="229" name="Google Shape;229;p22"/>
          <p:cNvPicPr preferRelativeResize="0"/>
          <p:nvPr/>
        </p:nvPicPr>
        <p:blipFill rotWithShape="1">
          <a:blip r:embed="rId3">
            <a:alphaModFix/>
          </a:blip>
          <a:srcRect/>
          <a:stretch/>
        </p:blipFill>
        <p:spPr>
          <a:xfrm>
            <a:off x="1308847" y="-33878"/>
            <a:ext cx="6507610" cy="5177378"/>
          </a:xfrm>
          <a:prstGeom prst="rect">
            <a:avLst/>
          </a:prstGeom>
          <a:noFill/>
          <a:ln>
            <a:noFill/>
          </a:ln>
        </p:spPr>
      </p:pic>
      <p:sp>
        <p:nvSpPr>
          <p:cNvPr id="230" name="Google Shape;230;p22"/>
          <p:cNvSpPr/>
          <p:nvPr/>
        </p:nvSpPr>
        <p:spPr>
          <a:xfrm>
            <a:off x="2286000" y="2310140"/>
            <a:ext cx="4572000" cy="73866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400" b="0" i="0" u="none" strike="noStrike" cap="none">
                <a:solidFill>
                  <a:srgbClr val="000000"/>
                </a:solidFill>
                <a:latin typeface="Arial"/>
                <a:ea typeface="Arial"/>
                <a:cs typeface="Arial"/>
                <a:sym typeface="Arial"/>
              </a:rPr>
              <a:t/>
            </a:r>
            <a:br>
              <a:rPr lang="en" sz="1400" b="0" i="0" u="none" strike="noStrike" cap="none">
                <a:solidFill>
                  <a:srgbClr val="000000"/>
                </a:solidFill>
                <a:latin typeface="Arial"/>
                <a:ea typeface="Arial"/>
                <a:cs typeface="Arial"/>
                <a:sym typeface="Arial"/>
              </a:rPr>
            </a:br>
            <a:r>
              <a:rPr lang="en" sz="1400" b="0" i="0" u="none" strike="noStrike" cap="none">
                <a:solidFill>
                  <a:srgbClr val="000000"/>
                </a:solidFill>
                <a:latin typeface="Arial"/>
                <a:ea typeface="Arial"/>
                <a:cs typeface="Arial"/>
                <a:sym typeface="Arial"/>
              </a:rPr>
              <a:t/>
            </a:r>
            <a:br>
              <a:rPr lang="en" sz="1400" b="0" i="0" u="none" strike="noStrike" cap="none">
                <a:solidFill>
                  <a:srgbClr val="000000"/>
                </a:solidFill>
                <a:latin typeface="Arial"/>
                <a:ea typeface="Arial"/>
                <a:cs typeface="Arial"/>
                <a:sym typeface="Arial"/>
              </a:rPr>
            </a:br>
            <a:endParaRPr sz="1400" b="0" i="0" u="none" strike="noStrike" cap="none">
              <a:solidFill>
                <a:srgbClr val="000000"/>
              </a:solidFill>
              <a:latin typeface="Arial"/>
              <a:ea typeface="Arial"/>
              <a:cs typeface="Arial"/>
              <a:sym typeface="Arial"/>
            </a:endParaRPr>
          </a:p>
        </p:txBody>
      </p:sp>
      <p:sp>
        <p:nvSpPr>
          <p:cNvPr id="231" name="Google Shape;231;p22"/>
          <p:cNvSpPr/>
          <p:nvPr/>
        </p:nvSpPr>
        <p:spPr>
          <a:xfrm>
            <a:off x="4454820" y="2417862"/>
            <a:ext cx="284052"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400" b="0" i="0" u="none" strike="noStrike" cap="none">
                <a:solidFill>
                  <a:srgbClr val="000000"/>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2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endParaRPr/>
          </a:p>
        </p:txBody>
      </p:sp>
      <p:sp>
        <p:nvSpPr>
          <p:cNvPr id="237" name="Google Shape;237;p25"/>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p>
            <a:pPr marL="457200" lvl="0" indent="-228600" algn="l" rtl="0">
              <a:lnSpc>
                <a:spcPct val="115000"/>
              </a:lnSpc>
              <a:spcBef>
                <a:spcPts val="0"/>
              </a:spcBef>
              <a:spcAft>
                <a:spcPts val="0"/>
              </a:spcAft>
              <a:buSzPts val="1800"/>
              <a:buNone/>
            </a:pPr>
            <a:endParaRPr/>
          </a:p>
        </p:txBody>
      </p:sp>
      <p:pic>
        <p:nvPicPr>
          <p:cNvPr id="238" name="Google Shape;238;p25"/>
          <p:cNvPicPr preferRelativeResize="0"/>
          <p:nvPr/>
        </p:nvPicPr>
        <p:blipFill rotWithShape="1">
          <a:blip r:embed="rId3">
            <a:alphaModFix/>
          </a:blip>
          <a:srcRect/>
          <a:stretch/>
        </p:blipFill>
        <p:spPr>
          <a:xfrm>
            <a:off x="0" y="0"/>
            <a:ext cx="9144000" cy="514350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24"/>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endParaRPr/>
          </a:p>
        </p:txBody>
      </p:sp>
      <p:sp>
        <p:nvSpPr>
          <p:cNvPr id="244" name="Google Shape;244;p24"/>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p>
            <a:pPr marL="457200" lvl="0" indent="-342900" algn="l" rtl="0">
              <a:lnSpc>
                <a:spcPct val="115000"/>
              </a:lnSpc>
              <a:spcBef>
                <a:spcPts val="0"/>
              </a:spcBef>
              <a:spcAft>
                <a:spcPts val="0"/>
              </a:spcAft>
              <a:buSzPts val="1800"/>
              <a:buChar char="●"/>
            </a:pPr>
            <a:r>
              <a:rPr lang="en"/>
              <a:t>    </a:t>
            </a:r>
            <a:endParaRPr/>
          </a:p>
        </p:txBody>
      </p:sp>
      <p:pic>
        <p:nvPicPr>
          <p:cNvPr id="245" name="Google Shape;245;p24"/>
          <p:cNvPicPr preferRelativeResize="0"/>
          <p:nvPr/>
        </p:nvPicPr>
        <p:blipFill rotWithShape="1">
          <a:blip r:embed="rId3">
            <a:alphaModFix/>
          </a:blip>
          <a:srcRect/>
          <a:stretch/>
        </p:blipFill>
        <p:spPr>
          <a:xfrm>
            <a:off x="0" y="0"/>
            <a:ext cx="9144000" cy="51435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Google Shape;250;p31"/>
          <p:cNvSpPr txBox="1">
            <a:spLocks noGrp="1"/>
          </p:cNvSpPr>
          <p:nvPr>
            <p:ph type="title"/>
          </p:nvPr>
        </p:nvSpPr>
        <p:spPr>
          <a:xfrm>
            <a:off x="3230880" y="445025"/>
            <a:ext cx="398272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endParaRPr/>
          </a:p>
        </p:txBody>
      </p:sp>
      <p:sp>
        <p:nvSpPr>
          <p:cNvPr id="251" name="Google Shape;251;p31"/>
          <p:cNvSpPr txBox="1">
            <a:spLocks noGrp="1"/>
          </p:cNvSpPr>
          <p:nvPr>
            <p:ph type="body" idx="1"/>
          </p:nvPr>
        </p:nvSpPr>
        <p:spPr>
          <a:xfrm>
            <a:off x="2661920" y="1462749"/>
            <a:ext cx="3667760" cy="3106125"/>
          </a:xfrm>
          <a:prstGeom prst="rect">
            <a:avLst/>
          </a:prstGeom>
          <a:noFill/>
          <a:ln>
            <a:noFill/>
          </a:ln>
        </p:spPr>
        <p:txBody>
          <a:bodyPr spcFirstLastPara="1" wrap="square" lIns="91425" tIns="91425" rIns="91425" bIns="91425" anchor="t" anchorCtr="0">
            <a:noAutofit/>
          </a:bodyPr>
          <a:lstStyle/>
          <a:p>
            <a:pPr marL="457200" lvl="0" indent="-228600" algn="l" rtl="0">
              <a:lnSpc>
                <a:spcPct val="115000"/>
              </a:lnSpc>
              <a:spcBef>
                <a:spcPts val="0"/>
              </a:spcBef>
              <a:spcAft>
                <a:spcPts val="0"/>
              </a:spcAft>
              <a:buSzPts val="1800"/>
              <a:buNone/>
            </a:pPr>
            <a:endParaRPr/>
          </a:p>
        </p:txBody>
      </p:sp>
      <p:pic>
        <p:nvPicPr>
          <p:cNvPr id="252" name="Google Shape;252;p31"/>
          <p:cNvPicPr preferRelativeResize="0"/>
          <p:nvPr/>
        </p:nvPicPr>
        <p:blipFill rotWithShape="1">
          <a:blip r:embed="rId3">
            <a:alphaModFix/>
          </a:blip>
          <a:srcRect/>
          <a:stretch/>
        </p:blipFill>
        <p:spPr>
          <a:xfrm>
            <a:off x="749300" y="0"/>
            <a:ext cx="7643564" cy="5143500"/>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Google Shape;257;p29"/>
          <p:cNvSpPr txBox="1">
            <a:spLocks noGrp="1"/>
          </p:cNvSpPr>
          <p:nvPr>
            <p:ph type="title"/>
          </p:nvPr>
        </p:nvSpPr>
        <p:spPr>
          <a:xfrm>
            <a:off x="2540000" y="445025"/>
            <a:ext cx="483616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endParaRPr/>
          </a:p>
        </p:txBody>
      </p:sp>
      <p:sp>
        <p:nvSpPr>
          <p:cNvPr id="258" name="Google Shape;258;p29"/>
          <p:cNvSpPr txBox="1">
            <a:spLocks noGrp="1"/>
          </p:cNvSpPr>
          <p:nvPr>
            <p:ph type="body" idx="1"/>
          </p:nvPr>
        </p:nvSpPr>
        <p:spPr>
          <a:xfrm>
            <a:off x="3505200" y="1462750"/>
            <a:ext cx="2956560" cy="3106125"/>
          </a:xfrm>
          <a:prstGeom prst="rect">
            <a:avLst/>
          </a:prstGeom>
          <a:noFill/>
          <a:ln>
            <a:noFill/>
          </a:ln>
        </p:spPr>
        <p:txBody>
          <a:bodyPr spcFirstLastPara="1" wrap="square" lIns="91425" tIns="91425" rIns="91425" bIns="91425" anchor="t" anchorCtr="0">
            <a:noAutofit/>
          </a:bodyPr>
          <a:lstStyle/>
          <a:p>
            <a:pPr marL="457200" lvl="0" indent="-228600" algn="l" rtl="0">
              <a:lnSpc>
                <a:spcPct val="115000"/>
              </a:lnSpc>
              <a:spcBef>
                <a:spcPts val="0"/>
              </a:spcBef>
              <a:spcAft>
                <a:spcPts val="0"/>
              </a:spcAft>
              <a:buSzPts val="1800"/>
              <a:buNone/>
            </a:pPr>
            <a:endParaRPr/>
          </a:p>
        </p:txBody>
      </p:sp>
      <p:pic>
        <p:nvPicPr>
          <p:cNvPr id="259" name="Google Shape;259;p29"/>
          <p:cNvPicPr preferRelativeResize="0"/>
          <p:nvPr/>
        </p:nvPicPr>
        <p:blipFill rotWithShape="1">
          <a:blip r:embed="rId3">
            <a:alphaModFix/>
          </a:blip>
          <a:srcRect/>
          <a:stretch/>
        </p:blipFill>
        <p:spPr>
          <a:xfrm>
            <a:off x="838200" y="0"/>
            <a:ext cx="7461090" cy="51435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CF4F3"/>
        </a:solidFill>
        <a:effectLst/>
      </p:bgPr>
    </p:bg>
    <p:spTree>
      <p:nvGrpSpPr>
        <p:cNvPr id="1" name="Shape 71"/>
        <p:cNvGrpSpPr/>
        <p:nvPr/>
      </p:nvGrpSpPr>
      <p:grpSpPr>
        <a:xfrm>
          <a:off x="0" y="0"/>
          <a:ext cx="0" cy="0"/>
          <a:chOff x="0" y="0"/>
          <a:chExt cx="0" cy="0"/>
        </a:xfrm>
      </p:grpSpPr>
      <p:pic>
        <p:nvPicPr>
          <p:cNvPr id="72" name="Google Shape;72;p6"/>
          <p:cNvPicPr preferRelativeResize="0"/>
          <p:nvPr/>
        </p:nvPicPr>
        <p:blipFill rotWithShape="1">
          <a:blip r:embed="rId3">
            <a:alphaModFix/>
          </a:blip>
          <a:srcRect/>
          <a:stretch/>
        </p:blipFill>
        <p:spPr>
          <a:xfrm>
            <a:off x="814875" y="250025"/>
            <a:ext cx="7453625" cy="4647425"/>
          </a:xfrm>
          <a:prstGeom prst="rect">
            <a:avLst/>
          </a:prstGeom>
          <a:noFill/>
          <a:ln>
            <a:noFill/>
          </a:ln>
        </p:spPr>
      </p:pic>
      <p:sp>
        <p:nvSpPr>
          <p:cNvPr id="73" name="Google Shape;73;p6"/>
          <p:cNvSpPr txBox="1"/>
          <p:nvPr/>
        </p:nvSpPr>
        <p:spPr>
          <a:xfrm>
            <a:off x="7915200" y="4797725"/>
            <a:ext cx="1228800" cy="279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Lato"/>
                <a:ea typeface="Lato"/>
                <a:cs typeface="Lato"/>
                <a:sym typeface="Lato"/>
              </a:rPr>
              <a:t>FLANG 377R</a:t>
            </a:r>
            <a:endParaRPr sz="1400" b="0" i="0" u="none" strike="noStrike" cap="none">
              <a:solidFill>
                <a:srgbClr val="000000"/>
              </a:solidFill>
              <a:latin typeface="Lato"/>
              <a:ea typeface="Lato"/>
              <a:cs typeface="Lato"/>
              <a:sym typeface="Lato"/>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CF4F3"/>
        </a:solidFill>
        <a:effectLst/>
      </p:bgPr>
    </p:bg>
    <p:spTree>
      <p:nvGrpSpPr>
        <p:cNvPr id="1" name="Shape 77"/>
        <p:cNvGrpSpPr/>
        <p:nvPr/>
      </p:nvGrpSpPr>
      <p:grpSpPr>
        <a:xfrm>
          <a:off x="0" y="0"/>
          <a:ext cx="0" cy="0"/>
          <a:chOff x="0" y="0"/>
          <a:chExt cx="0" cy="0"/>
        </a:xfrm>
      </p:grpSpPr>
      <p:pic>
        <p:nvPicPr>
          <p:cNvPr id="78" name="Google Shape;78;p7"/>
          <p:cNvPicPr preferRelativeResize="0"/>
          <p:nvPr/>
        </p:nvPicPr>
        <p:blipFill rotWithShape="1">
          <a:blip r:embed="rId3">
            <a:alphaModFix/>
          </a:blip>
          <a:srcRect/>
          <a:stretch/>
        </p:blipFill>
        <p:spPr>
          <a:xfrm>
            <a:off x="1155150" y="355325"/>
            <a:ext cx="7141874" cy="4525276"/>
          </a:xfrm>
          <a:prstGeom prst="rect">
            <a:avLst/>
          </a:prstGeom>
          <a:noFill/>
          <a:ln>
            <a:noFill/>
          </a:ln>
        </p:spPr>
      </p:pic>
      <p:sp>
        <p:nvSpPr>
          <p:cNvPr id="79" name="Google Shape;79;p7"/>
          <p:cNvSpPr txBox="1"/>
          <p:nvPr/>
        </p:nvSpPr>
        <p:spPr>
          <a:xfrm>
            <a:off x="7915200" y="4797725"/>
            <a:ext cx="1228800" cy="279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Lato"/>
                <a:ea typeface="Lato"/>
                <a:cs typeface="Lato"/>
                <a:sym typeface="Lato"/>
              </a:rPr>
              <a:t>FLANG 377R</a:t>
            </a:r>
            <a:endParaRPr sz="1400" b="0" i="0" u="none" strike="noStrike" cap="none">
              <a:solidFill>
                <a:srgbClr val="000000"/>
              </a:solidFill>
              <a:latin typeface="Lato"/>
              <a:ea typeface="Lato"/>
              <a:cs typeface="Lato"/>
              <a:sym typeface="Lato"/>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CF4F3"/>
        </a:solidFill>
        <a:effectLst/>
      </p:bgPr>
    </p:bg>
    <p:spTree>
      <p:nvGrpSpPr>
        <p:cNvPr id="1" name="Shape 83"/>
        <p:cNvGrpSpPr/>
        <p:nvPr/>
      </p:nvGrpSpPr>
      <p:grpSpPr>
        <a:xfrm>
          <a:off x="0" y="0"/>
          <a:ext cx="0" cy="0"/>
          <a:chOff x="0" y="0"/>
          <a:chExt cx="0" cy="0"/>
        </a:xfrm>
      </p:grpSpPr>
      <p:pic>
        <p:nvPicPr>
          <p:cNvPr id="84" name="Google Shape;84;p8"/>
          <p:cNvPicPr preferRelativeResize="0"/>
          <p:nvPr/>
        </p:nvPicPr>
        <p:blipFill rotWithShape="1">
          <a:blip r:embed="rId3">
            <a:alphaModFix/>
          </a:blip>
          <a:srcRect/>
          <a:stretch/>
        </p:blipFill>
        <p:spPr>
          <a:xfrm>
            <a:off x="547118" y="253957"/>
            <a:ext cx="7982482" cy="4683568"/>
          </a:xfrm>
          <a:prstGeom prst="rect">
            <a:avLst/>
          </a:prstGeom>
          <a:noFill/>
          <a:ln>
            <a:noFill/>
          </a:ln>
        </p:spPr>
      </p:pic>
      <p:sp>
        <p:nvSpPr>
          <p:cNvPr id="85" name="Google Shape;85;p8"/>
          <p:cNvSpPr txBox="1"/>
          <p:nvPr/>
        </p:nvSpPr>
        <p:spPr>
          <a:xfrm>
            <a:off x="7915200" y="4797725"/>
            <a:ext cx="1228800" cy="279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Lato"/>
                <a:ea typeface="Lato"/>
                <a:cs typeface="Lato"/>
                <a:sym typeface="Lato"/>
              </a:rPr>
              <a:t>FLANG 377R</a:t>
            </a:r>
            <a:endParaRPr sz="1400" b="0" i="0" u="none" strike="noStrike" cap="none">
              <a:solidFill>
                <a:srgbClr val="000000"/>
              </a:solidFill>
              <a:latin typeface="Lato"/>
              <a:ea typeface="Lato"/>
              <a:cs typeface="Lato"/>
              <a:sym typeface="Lato"/>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CF4F3"/>
        </a:solidFill>
        <a:effectLst/>
      </p:bgPr>
    </p:bg>
    <p:spTree>
      <p:nvGrpSpPr>
        <p:cNvPr id="1" name="Shape 89"/>
        <p:cNvGrpSpPr/>
        <p:nvPr/>
      </p:nvGrpSpPr>
      <p:grpSpPr>
        <a:xfrm>
          <a:off x="0" y="0"/>
          <a:ext cx="0" cy="0"/>
          <a:chOff x="0" y="0"/>
          <a:chExt cx="0" cy="0"/>
        </a:xfrm>
      </p:grpSpPr>
      <p:pic>
        <p:nvPicPr>
          <p:cNvPr id="90" name="Google Shape;90;p9"/>
          <p:cNvPicPr preferRelativeResize="0"/>
          <p:nvPr/>
        </p:nvPicPr>
        <p:blipFill rotWithShape="1">
          <a:blip r:embed="rId3">
            <a:alphaModFix/>
          </a:blip>
          <a:srcRect/>
          <a:stretch/>
        </p:blipFill>
        <p:spPr>
          <a:xfrm>
            <a:off x="1118675" y="392100"/>
            <a:ext cx="7344400" cy="4458275"/>
          </a:xfrm>
          <a:prstGeom prst="rect">
            <a:avLst/>
          </a:prstGeom>
          <a:noFill/>
          <a:ln>
            <a:noFill/>
          </a:ln>
        </p:spPr>
      </p:pic>
      <p:sp>
        <p:nvSpPr>
          <p:cNvPr id="91" name="Google Shape;91;p9"/>
          <p:cNvSpPr txBox="1"/>
          <p:nvPr/>
        </p:nvSpPr>
        <p:spPr>
          <a:xfrm>
            <a:off x="7915200" y="4797725"/>
            <a:ext cx="1228800" cy="279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Lato"/>
                <a:ea typeface="Lato"/>
                <a:cs typeface="Lato"/>
                <a:sym typeface="Lato"/>
              </a:rPr>
              <a:t>FLANG 377R</a:t>
            </a:r>
            <a:endParaRPr sz="1400" b="0" i="0" u="none" strike="noStrike" cap="none">
              <a:solidFill>
                <a:srgbClr val="000000"/>
              </a:solidFill>
              <a:latin typeface="Lato"/>
              <a:ea typeface="Lato"/>
              <a:cs typeface="Lato"/>
              <a:sym typeface="Lato"/>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CF4F3"/>
        </a:solidFill>
        <a:effectLst/>
      </p:bgPr>
    </p:bg>
    <p:spTree>
      <p:nvGrpSpPr>
        <p:cNvPr id="1" name="Shape 95"/>
        <p:cNvGrpSpPr/>
        <p:nvPr/>
      </p:nvGrpSpPr>
      <p:grpSpPr>
        <a:xfrm>
          <a:off x="0" y="0"/>
          <a:ext cx="0" cy="0"/>
          <a:chOff x="0" y="0"/>
          <a:chExt cx="0" cy="0"/>
        </a:xfrm>
      </p:grpSpPr>
      <p:pic>
        <p:nvPicPr>
          <p:cNvPr id="96" name="Google Shape;96;p10"/>
          <p:cNvPicPr preferRelativeResize="0"/>
          <p:nvPr/>
        </p:nvPicPr>
        <p:blipFill rotWithShape="1">
          <a:blip r:embed="rId3">
            <a:alphaModFix/>
          </a:blip>
          <a:srcRect/>
          <a:stretch/>
        </p:blipFill>
        <p:spPr>
          <a:xfrm>
            <a:off x="692000" y="231025"/>
            <a:ext cx="7629925" cy="4657125"/>
          </a:xfrm>
          <a:prstGeom prst="rect">
            <a:avLst/>
          </a:prstGeom>
          <a:noFill/>
          <a:ln>
            <a:noFill/>
          </a:ln>
        </p:spPr>
      </p:pic>
      <p:sp>
        <p:nvSpPr>
          <p:cNvPr id="97" name="Google Shape;97;p10"/>
          <p:cNvSpPr txBox="1"/>
          <p:nvPr/>
        </p:nvSpPr>
        <p:spPr>
          <a:xfrm>
            <a:off x="7915200" y="4797725"/>
            <a:ext cx="1228800" cy="279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Lato"/>
                <a:ea typeface="Lato"/>
                <a:cs typeface="Lato"/>
                <a:sym typeface="Lato"/>
              </a:rPr>
              <a:t>FLANG 377R</a:t>
            </a:r>
            <a:endParaRPr sz="1400" b="0" i="0" u="none" strike="noStrike" cap="none">
              <a:solidFill>
                <a:srgbClr val="000000"/>
              </a:solidFill>
              <a:latin typeface="Lato"/>
              <a:ea typeface="Lato"/>
              <a:cs typeface="Lato"/>
              <a:sym typeface="Lato"/>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CF4F3"/>
        </a:solidFill>
        <a:effectLst/>
      </p:bgPr>
    </p:bg>
    <p:spTree>
      <p:nvGrpSpPr>
        <p:cNvPr id="1" name="Shape 101"/>
        <p:cNvGrpSpPr/>
        <p:nvPr/>
      </p:nvGrpSpPr>
      <p:grpSpPr>
        <a:xfrm>
          <a:off x="0" y="0"/>
          <a:ext cx="0" cy="0"/>
          <a:chOff x="0" y="0"/>
          <a:chExt cx="0" cy="0"/>
        </a:xfrm>
      </p:grpSpPr>
      <p:sp>
        <p:nvSpPr>
          <p:cNvPr id="102" name="Google Shape;102;p11"/>
          <p:cNvSpPr txBox="1">
            <a:spLocks noGrp="1"/>
          </p:cNvSpPr>
          <p:nvPr>
            <p:ph type="title"/>
          </p:nvPr>
        </p:nvSpPr>
        <p:spPr>
          <a:xfrm>
            <a:off x="244775" y="3697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Output</a:t>
            </a:r>
            <a:endParaRPr/>
          </a:p>
        </p:txBody>
      </p:sp>
      <p:sp>
        <p:nvSpPr>
          <p:cNvPr id="103" name="Google Shape;103;p11"/>
          <p:cNvSpPr txBox="1">
            <a:spLocks noGrp="1"/>
          </p:cNvSpPr>
          <p:nvPr>
            <p:ph type="body" idx="1"/>
          </p:nvPr>
        </p:nvSpPr>
        <p:spPr>
          <a:xfrm>
            <a:off x="311700" y="993525"/>
            <a:ext cx="8520600" cy="5727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1600"/>
              </a:spcAft>
              <a:buSzPts val="1800"/>
              <a:buNone/>
            </a:pPr>
            <a:r>
              <a:rPr lang="en" sz="2400"/>
              <a:t>What are the three modes of communication?</a:t>
            </a:r>
            <a:endParaRPr sz="2400"/>
          </a:p>
        </p:txBody>
      </p:sp>
      <p:pic>
        <p:nvPicPr>
          <p:cNvPr id="104" name="Google Shape;104;p11"/>
          <p:cNvPicPr preferRelativeResize="0"/>
          <p:nvPr/>
        </p:nvPicPr>
        <p:blipFill rotWithShape="1">
          <a:blip r:embed="rId3">
            <a:alphaModFix/>
          </a:blip>
          <a:srcRect/>
          <a:stretch/>
        </p:blipFill>
        <p:spPr>
          <a:xfrm>
            <a:off x="423950" y="1898275"/>
            <a:ext cx="8447699" cy="2602025"/>
          </a:xfrm>
          <a:prstGeom prst="rect">
            <a:avLst/>
          </a:prstGeom>
          <a:noFill/>
          <a:ln>
            <a:noFill/>
          </a:ln>
        </p:spPr>
      </p:pic>
      <p:sp>
        <p:nvSpPr>
          <p:cNvPr id="105" name="Google Shape;105;p11"/>
          <p:cNvSpPr txBox="1"/>
          <p:nvPr/>
        </p:nvSpPr>
        <p:spPr>
          <a:xfrm>
            <a:off x="7915200" y="4797725"/>
            <a:ext cx="1228800" cy="279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Lato"/>
                <a:ea typeface="Lato"/>
                <a:cs typeface="Lato"/>
                <a:sym typeface="Lato"/>
              </a:rPr>
              <a:t>FLANG 377R</a:t>
            </a:r>
            <a:endParaRPr sz="1400" b="0" i="0" u="none" strike="noStrike" cap="none">
              <a:solidFill>
                <a:srgbClr val="000000"/>
              </a:solidFill>
              <a:latin typeface="Lato"/>
              <a:ea typeface="Lato"/>
              <a:cs typeface="Lato"/>
              <a:sym typeface="Lato"/>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ECF4F3"/>
        </a:solidFill>
        <a:effectLst/>
      </p:bgPr>
    </p:bg>
    <p:spTree>
      <p:nvGrpSpPr>
        <p:cNvPr id="1" name="Shape 109"/>
        <p:cNvGrpSpPr/>
        <p:nvPr/>
      </p:nvGrpSpPr>
      <p:grpSpPr>
        <a:xfrm>
          <a:off x="0" y="0"/>
          <a:ext cx="0" cy="0"/>
          <a:chOff x="0" y="0"/>
          <a:chExt cx="0" cy="0"/>
        </a:xfrm>
      </p:grpSpPr>
      <p:sp>
        <p:nvSpPr>
          <p:cNvPr id="110" name="Google Shape;110;p12"/>
          <p:cNvSpPr txBox="1">
            <a:spLocks noGrp="1"/>
          </p:cNvSpPr>
          <p:nvPr>
            <p:ph type="title"/>
          </p:nvPr>
        </p:nvSpPr>
        <p:spPr>
          <a:xfrm>
            <a:off x="2268300" y="361375"/>
            <a:ext cx="46074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en"/>
              <a:t>3 Modes of Communication</a:t>
            </a:r>
            <a:endParaRPr/>
          </a:p>
        </p:txBody>
      </p:sp>
      <p:sp>
        <p:nvSpPr>
          <p:cNvPr id="111" name="Google Shape;111;p12"/>
          <p:cNvSpPr txBox="1">
            <a:spLocks noGrp="1"/>
          </p:cNvSpPr>
          <p:nvPr>
            <p:ph type="body" idx="1"/>
          </p:nvPr>
        </p:nvSpPr>
        <p:spPr>
          <a:xfrm>
            <a:off x="311700" y="1012275"/>
            <a:ext cx="8520600" cy="3773100"/>
          </a:xfrm>
          <a:prstGeom prst="rect">
            <a:avLst/>
          </a:prstGeom>
          <a:noFill/>
          <a:ln>
            <a:noFill/>
          </a:ln>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SzPts val="1800"/>
              <a:buChar char="●"/>
            </a:pPr>
            <a:r>
              <a:rPr lang="en"/>
              <a:t>Interpretive</a:t>
            </a:r>
            <a:endParaRPr/>
          </a:p>
          <a:p>
            <a:pPr marL="914400" lvl="1" indent="-330200" algn="l" rtl="0">
              <a:lnSpc>
                <a:spcPct val="150000"/>
              </a:lnSpc>
              <a:spcBef>
                <a:spcPts val="0"/>
              </a:spcBef>
              <a:spcAft>
                <a:spcPts val="0"/>
              </a:spcAft>
              <a:buSzPts val="1600"/>
              <a:buChar char="○"/>
            </a:pPr>
            <a:r>
              <a:rPr lang="en" sz="1600"/>
              <a:t>Reading</a:t>
            </a:r>
            <a:endParaRPr sz="1600"/>
          </a:p>
          <a:p>
            <a:pPr marL="914400" lvl="1" indent="-330200" algn="l" rtl="0">
              <a:lnSpc>
                <a:spcPct val="150000"/>
              </a:lnSpc>
              <a:spcBef>
                <a:spcPts val="0"/>
              </a:spcBef>
              <a:spcAft>
                <a:spcPts val="0"/>
              </a:spcAft>
              <a:buSzPts val="1600"/>
              <a:buChar char="○"/>
            </a:pPr>
            <a:r>
              <a:rPr lang="en" sz="1600"/>
              <a:t>Listening</a:t>
            </a:r>
            <a:endParaRPr sz="1600"/>
          </a:p>
          <a:p>
            <a:pPr marL="457200" lvl="0" indent="-342900" algn="l" rtl="0">
              <a:lnSpc>
                <a:spcPct val="150000"/>
              </a:lnSpc>
              <a:spcBef>
                <a:spcPts val="0"/>
              </a:spcBef>
              <a:spcAft>
                <a:spcPts val="0"/>
              </a:spcAft>
              <a:buSzPts val="1800"/>
              <a:buChar char="●"/>
            </a:pPr>
            <a:r>
              <a:rPr lang="en"/>
              <a:t>Presentational</a:t>
            </a:r>
            <a:endParaRPr/>
          </a:p>
          <a:p>
            <a:pPr marL="914400" lvl="1" indent="-330200" algn="l" rtl="0">
              <a:lnSpc>
                <a:spcPct val="150000"/>
              </a:lnSpc>
              <a:spcBef>
                <a:spcPts val="0"/>
              </a:spcBef>
              <a:spcAft>
                <a:spcPts val="0"/>
              </a:spcAft>
              <a:buSzPts val="1600"/>
              <a:buChar char="○"/>
            </a:pPr>
            <a:r>
              <a:rPr lang="en" sz="1600"/>
              <a:t>Speaking </a:t>
            </a:r>
            <a:endParaRPr sz="1600"/>
          </a:p>
          <a:p>
            <a:pPr marL="914400" lvl="1" indent="-330200" algn="l" rtl="0">
              <a:lnSpc>
                <a:spcPct val="150000"/>
              </a:lnSpc>
              <a:spcBef>
                <a:spcPts val="0"/>
              </a:spcBef>
              <a:spcAft>
                <a:spcPts val="0"/>
              </a:spcAft>
              <a:buSzPts val="1600"/>
              <a:buChar char="○"/>
            </a:pPr>
            <a:r>
              <a:rPr lang="en" sz="1600"/>
              <a:t>writing</a:t>
            </a:r>
            <a:endParaRPr sz="1600"/>
          </a:p>
          <a:p>
            <a:pPr marL="457200" lvl="0" indent="-342900" algn="l" rtl="0">
              <a:lnSpc>
                <a:spcPct val="150000"/>
              </a:lnSpc>
              <a:spcBef>
                <a:spcPts val="0"/>
              </a:spcBef>
              <a:spcAft>
                <a:spcPts val="0"/>
              </a:spcAft>
              <a:buSzPts val="1800"/>
              <a:buChar char="●"/>
            </a:pPr>
            <a:r>
              <a:rPr lang="en" b="1"/>
              <a:t>Interpersonal</a:t>
            </a:r>
            <a:endParaRPr b="1"/>
          </a:p>
          <a:p>
            <a:pPr marL="914400" lvl="1" indent="-330200" algn="l" rtl="0">
              <a:lnSpc>
                <a:spcPct val="150000"/>
              </a:lnSpc>
              <a:spcBef>
                <a:spcPts val="0"/>
              </a:spcBef>
              <a:spcAft>
                <a:spcPts val="0"/>
              </a:spcAft>
              <a:buSzPts val="1600"/>
              <a:buChar char="○"/>
            </a:pPr>
            <a:r>
              <a:rPr lang="en" sz="1600"/>
              <a:t>Listening and speaking (conversation)</a:t>
            </a:r>
            <a:endParaRPr sz="1600"/>
          </a:p>
        </p:txBody>
      </p:sp>
      <p:pic>
        <p:nvPicPr>
          <p:cNvPr id="112" name="Google Shape;112;p12"/>
          <p:cNvPicPr preferRelativeResize="0"/>
          <p:nvPr/>
        </p:nvPicPr>
        <p:blipFill rotWithShape="1">
          <a:blip r:embed="rId3">
            <a:alphaModFix/>
          </a:blip>
          <a:srcRect/>
          <a:stretch/>
        </p:blipFill>
        <p:spPr>
          <a:xfrm>
            <a:off x="4208072" y="1291350"/>
            <a:ext cx="1651002" cy="1389150"/>
          </a:xfrm>
          <a:prstGeom prst="rect">
            <a:avLst/>
          </a:prstGeom>
          <a:noFill/>
          <a:ln>
            <a:noFill/>
          </a:ln>
        </p:spPr>
      </p:pic>
      <p:pic>
        <p:nvPicPr>
          <p:cNvPr id="113" name="Google Shape;113;p12"/>
          <p:cNvPicPr preferRelativeResize="0"/>
          <p:nvPr/>
        </p:nvPicPr>
        <p:blipFill rotWithShape="1">
          <a:blip r:embed="rId4">
            <a:alphaModFix/>
          </a:blip>
          <a:srcRect/>
          <a:stretch/>
        </p:blipFill>
        <p:spPr>
          <a:xfrm>
            <a:off x="4698725" y="3470375"/>
            <a:ext cx="3271125" cy="1673125"/>
          </a:xfrm>
          <a:prstGeom prst="rect">
            <a:avLst/>
          </a:prstGeom>
          <a:noFill/>
          <a:ln>
            <a:noFill/>
          </a:ln>
        </p:spPr>
      </p:pic>
      <p:pic>
        <p:nvPicPr>
          <p:cNvPr id="114" name="Google Shape;114;p12"/>
          <p:cNvPicPr preferRelativeResize="0"/>
          <p:nvPr/>
        </p:nvPicPr>
        <p:blipFill rotWithShape="1">
          <a:blip r:embed="rId5">
            <a:alphaModFix/>
          </a:blip>
          <a:srcRect/>
          <a:stretch/>
        </p:blipFill>
        <p:spPr>
          <a:xfrm>
            <a:off x="6814049" y="1115675"/>
            <a:ext cx="1687500" cy="1818824"/>
          </a:xfrm>
          <a:prstGeom prst="rect">
            <a:avLst/>
          </a:prstGeom>
          <a:noFill/>
          <a:ln>
            <a:noFill/>
          </a:ln>
        </p:spPr>
      </p:pic>
      <p:sp>
        <p:nvSpPr>
          <p:cNvPr id="115" name="Google Shape;115;p12"/>
          <p:cNvSpPr txBox="1"/>
          <p:nvPr/>
        </p:nvSpPr>
        <p:spPr>
          <a:xfrm>
            <a:off x="7915200" y="4797725"/>
            <a:ext cx="1228800" cy="279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 sz="1400" b="0" i="0" u="none" strike="noStrike" cap="none">
                <a:solidFill>
                  <a:srgbClr val="000000"/>
                </a:solidFill>
                <a:latin typeface="Lato"/>
                <a:ea typeface="Lato"/>
                <a:cs typeface="Lato"/>
                <a:sym typeface="Lato"/>
              </a:rPr>
              <a:t>FLANG 377R</a:t>
            </a:r>
            <a:endParaRPr sz="1400" b="0" i="0" u="none" strike="noStrike" cap="none">
              <a:solidFill>
                <a:srgbClr val="000000"/>
              </a:solidFill>
              <a:latin typeface="Lato"/>
              <a:ea typeface="Lato"/>
              <a:cs typeface="Lato"/>
              <a:sym typeface="Lato"/>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724</Words>
  <Application>Microsoft Macintosh PowerPoint</Application>
  <PresentationFormat>On-screen Show (16:9)</PresentationFormat>
  <Paragraphs>122</Paragraphs>
  <Slides>28</Slides>
  <Notes>28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Lato</vt:lpstr>
      <vt:lpstr>Roboto</vt:lpstr>
      <vt:lpstr>Arial</vt:lpstr>
      <vt:lpstr>Calibri</vt:lpstr>
      <vt:lpstr>Simple Light</vt:lpstr>
      <vt:lpstr>Proficiency Instruction</vt:lpstr>
      <vt:lpstr>Critical Thinking Question</vt:lpstr>
      <vt:lpstr>PowerPoint Presentation</vt:lpstr>
      <vt:lpstr>PowerPoint Presentation</vt:lpstr>
      <vt:lpstr>PowerPoint Presentation</vt:lpstr>
      <vt:lpstr>PowerPoint Presentation</vt:lpstr>
      <vt:lpstr>PowerPoint Presentation</vt:lpstr>
      <vt:lpstr>Output</vt:lpstr>
      <vt:lpstr>3 Modes of Communication</vt:lpstr>
      <vt:lpstr>Proficiency Levels</vt:lpstr>
      <vt:lpstr>Proficiency Levels</vt:lpstr>
      <vt:lpstr>Proficiency Levels</vt:lpstr>
      <vt:lpstr>Proficiency Levels</vt:lpstr>
      <vt:lpstr>Proficiency Levels</vt:lpstr>
      <vt:lpstr>Proficiency Levels</vt:lpstr>
      <vt:lpstr>Transitions -  Tagalog 330</vt:lpstr>
      <vt:lpstr>Transitions</vt:lpstr>
      <vt:lpstr>Transitions: Tagalog 330</vt:lpstr>
      <vt:lpstr>Transitions: Tagalog 330</vt:lpstr>
      <vt:lpstr>PowerPoint Presentation</vt:lpstr>
      <vt:lpstr>PowerPoint Presentation</vt:lpstr>
      <vt:lpstr>Moving Students Along the Proficiency Continuum Teach to the next level</vt:lpstr>
      <vt:lpstr>NCSSFL-ACTFL Can-Do Statements, Proficiency Benchmarks</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15.0037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Proficiency Instruction</dc:title>
  <dc:creator>Jessica Bryan</dc:creator>
  <cp:lastModifiedBy>Microsoft Office User</cp:lastModifiedBy>
  <cp:revision>1</cp:revision>
  <dcterms:modified xsi:type="dcterms:W3CDTF">2020-08-13T22:06:14Z</dcterms:modified>
</cp:coreProperties>
</file>